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7" r:id="rId4"/>
    <p:sldId id="273" r:id="rId5"/>
    <p:sldId id="264" r:id="rId6"/>
    <p:sldId id="259" r:id="rId7"/>
    <p:sldId id="274" r:id="rId8"/>
    <p:sldId id="261" r:id="rId9"/>
    <p:sldId id="267" r:id="rId10"/>
    <p:sldId id="270" r:id="rId11"/>
    <p:sldId id="268" r:id="rId12"/>
    <p:sldId id="260" r:id="rId13"/>
    <p:sldId id="271" r:id="rId14"/>
    <p:sldId id="277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8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D0E4F-345C-4A09-A016-53E249FF5E02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0290A-9C4E-4499-94E1-809C641CB8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0290A-9C4E-4499-94E1-809C641CB8F0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F83F-412C-4A06-B71C-2145E42788D7}" type="datetimeFigureOut">
              <a:rPr lang="zh-TW" altLang="en-US" smtClean="0"/>
              <a:pPr/>
              <a:t>2010/9/10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38E3-04F4-4BDD-8B2C-288A392E84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gWjCZ1xv8s&amp;feature=relate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New Fast Food Trend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150589"/>
                </a:solidFill>
              </a:rPr>
              <a:t>Sara To (23)</a:t>
            </a:r>
          </a:p>
          <a:p>
            <a:r>
              <a:rPr lang="en-US" altLang="zh-TW" b="1" dirty="0" smtClean="0">
                <a:solidFill>
                  <a:srgbClr val="150589"/>
                </a:solidFill>
              </a:rPr>
              <a:t>Kathryn Yung (30)</a:t>
            </a:r>
          </a:p>
          <a:p>
            <a:r>
              <a:rPr lang="en-US" altLang="zh-TW" b="1" dirty="0" smtClean="0">
                <a:solidFill>
                  <a:srgbClr val="150589"/>
                </a:solidFill>
              </a:rPr>
              <a:t>F.6Arts</a:t>
            </a:r>
            <a:endParaRPr lang="zh-TW" altLang="en-US" b="1" dirty="0">
              <a:solidFill>
                <a:srgbClr val="1505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 Andrew Yung\Desktop\6Arts\ALevel UE\Project - Fast Food Culture\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flipV="1">
            <a:off x="4500562" y="3214686"/>
            <a:ext cx="2428892" cy="714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00298" y="3571876"/>
            <a:ext cx="5643602" cy="1428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57554" y="4714884"/>
            <a:ext cx="2357454" cy="714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15140" y="4643446"/>
            <a:ext cx="1785950" cy="714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43108" y="5000636"/>
            <a:ext cx="5643602" cy="1428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14612" y="6000768"/>
            <a:ext cx="5429288" cy="7143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428992" y="6357958"/>
            <a:ext cx="292895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Traditional fast food</a:t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-  Focus in </a:t>
            </a:r>
            <a:r>
              <a:rPr lang="en-US" altLang="zh-TW" b="1" dirty="0" smtClean="0">
                <a:solidFill>
                  <a:srgbClr val="FF0000"/>
                </a:solidFill>
              </a:rPr>
              <a:t>minimizing the production cost</a:t>
            </a:r>
          </a:p>
          <a:p>
            <a:pPr>
              <a:buFontTx/>
              <a:buChar char="-"/>
            </a:pPr>
            <a:r>
              <a:rPr lang="en-US" altLang="zh-TW" b="1" dirty="0" smtClean="0">
                <a:solidFill>
                  <a:srgbClr val="FF0000"/>
                </a:solidFill>
              </a:rPr>
              <a:t>Low quality</a:t>
            </a:r>
            <a:r>
              <a:rPr lang="en-US" altLang="zh-TW" dirty="0" smtClean="0"/>
              <a:t> food</a:t>
            </a:r>
          </a:p>
          <a:p>
            <a:pPr>
              <a:buFontTx/>
              <a:buChar char="-"/>
            </a:pPr>
            <a:r>
              <a:rPr lang="en-US" altLang="zh-TW" b="1" dirty="0" smtClean="0">
                <a:solidFill>
                  <a:srgbClr val="FF0000"/>
                </a:solidFill>
              </a:rPr>
              <a:t>Unhealthy</a:t>
            </a:r>
            <a:r>
              <a:rPr lang="en-US" altLang="zh-TW" dirty="0" smtClean="0"/>
              <a:t> cooking method</a:t>
            </a:r>
          </a:p>
          <a:p>
            <a:pPr>
              <a:buFontTx/>
              <a:buChar char="-"/>
            </a:pPr>
            <a:r>
              <a:rPr lang="en-US" altLang="zh-TW" b="1" dirty="0" smtClean="0">
                <a:solidFill>
                  <a:srgbClr val="FF0000"/>
                </a:solidFill>
              </a:rPr>
              <a:t>Less</a:t>
            </a:r>
            <a:r>
              <a:rPr lang="en-US" altLang="zh-TW" dirty="0" smtClean="0"/>
              <a:t> services</a:t>
            </a:r>
          </a:p>
          <a:p>
            <a:pPr>
              <a:buFontTx/>
              <a:buChar char="-"/>
            </a:pPr>
            <a:r>
              <a:rPr lang="en-US" altLang="zh-TW" b="1" dirty="0" smtClean="0">
                <a:solidFill>
                  <a:srgbClr val="FF0000"/>
                </a:solidFill>
              </a:rPr>
              <a:t>More advertisement</a:t>
            </a:r>
          </a:p>
          <a:p>
            <a:pPr>
              <a:buFontTx/>
              <a:buChar char="-"/>
            </a:pPr>
            <a:endParaRPr lang="zh-TW" altLang="en-US" dirty="0"/>
          </a:p>
        </p:txBody>
      </p:sp>
      <p:pic>
        <p:nvPicPr>
          <p:cNvPr id="3075" name="Picture 3" descr="C:\Users\user\Desktop\ronald-mcdona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71942"/>
            <a:ext cx="2786082" cy="2547459"/>
          </a:xfrm>
          <a:prstGeom prst="rect">
            <a:avLst/>
          </a:prstGeom>
          <a:noFill/>
        </p:spPr>
      </p:pic>
      <p:pic>
        <p:nvPicPr>
          <p:cNvPr id="7" name="Picture 6" descr="C:\Users\user\Desktop\image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86124"/>
            <a:ext cx="4714876" cy="3352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146" name="Picture 2" descr="C:\Users\user\Desktop\image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572008"/>
            <a:ext cx="4773177" cy="2107951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357166"/>
            <a:ext cx="4357686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b="1" u="sng" dirty="0" smtClean="0"/>
              <a:t>Influence of fast-service food shops</a:t>
            </a:r>
          </a:p>
          <a:p>
            <a:pPr>
              <a:buNone/>
            </a:pPr>
            <a:endParaRPr lang="en-US" altLang="zh-TW" b="1" u="sng" dirty="0" smtClean="0"/>
          </a:p>
          <a:p>
            <a:r>
              <a:rPr lang="en-US" altLang="zh-TW" dirty="0" smtClean="0"/>
              <a:t>Traditional fast food shops </a:t>
            </a:r>
            <a:r>
              <a:rPr lang="en-US" altLang="zh-TW" b="1" dirty="0" smtClean="0">
                <a:solidFill>
                  <a:srgbClr val="FF0000"/>
                </a:solidFill>
              </a:rPr>
              <a:t>realize the need of change</a:t>
            </a:r>
          </a:p>
          <a:p>
            <a:pPr>
              <a:buNone/>
            </a:pPr>
            <a:r>
              <a:rPr lang="en-US" altLang="zh-TW" dirty="0" smtClean="0"/>
              <a:t>-&gt;provide </a:t>
            </a:r>
            <a:r>
              <a:rPr lang="en-US" altLang="zh-TW" b="1" dirty="0" smtClean="0">
                <a:solidFill>
                  <a:srgbClr val="FF0000"/>
                </a:solidFill>
              </a:rPr>
              <a:t>immediate</a:t>
            </a:r>
            <a:r>
              <a:rPr lang="en-US" altLang="zh-TW" dirty="0" smtClean="0"/>
              <a:t> and </a:t>
            </a:r>
            <a:r>
              <a:rPr lang="en-US" altLang="zh-TW" b="1" dirty="0" smtClean="0">
                <a:solidFill>
                  <a:srgbClr val="FF0000"/>
                </a:solidFill>
              </a:rPr>
              <a:t>healthier foods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b="1" dirty="0" smtClean="0"/>
          </a:p>
          <a:p>
            <a:pPr>
              <a:buNone/>
            </a:pP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7" name="Picture 5" descr="C:\Users\user\Desktop\chips_frying_682_49619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290"/>
            <a:ext cx="3558380" cy="3071834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5893603" y="389334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n-US" altLang="zh-TW" b="1" dirty="0" smtClean="0"/>
              <a:t>Conclusion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en-US" altLang="zh-TW" b="1" dirty="0" smtClean="0">
                <a:solidFill>
                  <a:srgbClr val="150589"/>
                </a:solidFill>
                <a:sym typeface="Wingdings" pitchFamily="2" charset="2"/>
              </a:rPr>
              <a:t>Fast food culture in Hong Kong has changed</a:t>
            </a:r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    The emergence of the brand-new fast food trend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brings positive impacts </a:t>
            </a:r>
            <a:r>
              <a:rPr lang="en-US" altLang="zh-TW" dirty="0" smtClean="0">
                <a:sym typeface="Wingdings" pitchFamily="2" charset="2"/>
              </a:rPr>
              <a:t>to both the catering industry and customers.</a:t>
            </a:r>
          </a:p>
          <a:p>
            <a:pPr>
              <a:buFont typeface="Wingdings"/>
              <a:buChar char="Ø"/>
            </a:pP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New dining experience</a:t>
            </a:r>
          </a:p>
          <a:p>
            <a:pPr>
              <a:buFont typeface="Wingdings"/>
              <a:buChar char="Ø"/>
            </a:pP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Market of healthier fast food</a:t>
            </a:r>
            <a:endParaRPr lang="en-US" altLang="zh-TW" dirty="0" smtClean="0">
              <a:sym typeface="Wingdings" pitchFamily="2" charset="2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977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solidFill>
                  <a:srgbClr val="150589"/>
                </a:solidFill>
              </a:rPr>
              <a:t>THE END</a:t>
            </a:r>
          </a:p>
          <a:p>
            <a:pPr algn="ctr">
              <a:buNone/>
            </a:pPr>
            <a:r>
              <a:rPr lang="en-US" sz="9600" b="1" dirty="0" smtClean="0">
                <a:solidFill>
                  <a:srgbClr val="150589"/>
                </a:solidFill>
              </a:rPr>
              <a:t>Thank you </a:t>
            </a:r>
            <a:r>
              <a:rPr lang="en-US" sz="9600" b="1" dirty="0" smtClean="0">
                <a:solidFill>
                  <a:srgbClr val="150589"/>
                </a:solidFill>
                <a:sym typeface="Wingdings" pitchFamily="2" charset="2"/>
              </a:rPr>
              <a:t></a:t>
            </a:r>
            <a:endParaRPr lang="en-US" sz="9600" b="1" dirty="0">
              <a:solidFill>
                <a:srgbClr val="1505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your choice for lunch?</a:t>
            </a:r>
            <a:br>
              <a:rPr lang="en-US" dirty="0" smtClean="0"/>
            </a:br>
            <a:r>
              <a:rPr lang="en-US" dirty="0" smtClean="0"/>
              <a:t>What do you prefer?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BIGMAC, French Fries and Coke – McDonald’s</a:t>
            </a:r>
          </a:p>
          <a:p>
            <a:r>
              <a:rPr lang="en-US" dirty="0" smtClean="0"/>
              <a:t>Fried Chicken – KFC</a:t>
            </a:r>
          </a:p>
          <a:p>
            <a:r>
              <a:rPr lang="en-US" dirty="0" smtClean="0"/>
              <a:t>Pizza – Pizza Box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Set 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Salad</a:t>
            </a:r>
          </a:p>
          <a:p>
            <a:r>
              <a:rPr lang="en-US" dirty="0" smtClean="0"/>
              <a:t>Sandwich</a:t>
            </a:r>
          </a:p>
          <a:p>
            <a:r>
              <a:rPr lang="en-US" dirty="0" smtClean="0"/>
              <a:t>Fruits and Juice</a:t>
            </a:r>
          </a:p>
          <a:p>
            <a:endParaRPr lang="en-US" dirty="0" smtClean="0"/>
          </a:p>
        </p:txBody>
      </p:sp>
      <p:pic>
        <p:nvPicPr>
          <p:cNvPr id="2051" name="Picture 3" descr="C:\Users\Dr. Andrew Yung\Desktop\11949861622120185071pie_cherry_svg_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86190"/>
            <a:ext cx="1668460" cy="1112743"/>
          </a:xfrm>
          <a:prstGeom prst="rect">
            <a:avLst/>
          </a:prstGeom>
          <a:noFill/>
        </p:spPr>
      </p:pic>
      <p:pic>
        <p:nvPicPr>
          <p:cNvPr id="2052" name="Picture 4" descr="C:\Users\Dr. Andrew Yung\Desktop\11970884871691905402Gerald_G_Fast_Food_Lunch_Dinner_(FF_Menu)_7_svg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5286388"/>
            <a:ext cx="2008188" cy="1244600"/>
          </a:xfrm>
          <a:prstGeom prst="rect">
            <a:avLst/>
          </a:prstGeom>
          <a:noFill/>
        </p:spPr>
      </p:pic>
      <p:pic>
        <p:nvPicPr>
          <p:cNvPr id="2053" name="Picture 5" descr="C:\Users\Dr. Andrew Yung\Desktop\11949861201253597508apple_svg_thum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286388"/>
            <a:ext cx="932472" cy="1049334"/>
          </a:xfrm>
          <a:prstGeom prst="rect">
            <a:avLst/>
          </a:prstGeom>
          <a:noFill/>
        </p:spPr>
      </p:pic>
      <p:pic>
        <p:nvPicPr>
          <p:cNvPr id="2054" name="Picture 6" descr="C:\Users\Dr. Andrew Yung\Desktop\11949860371828264602orange_juice_box_svg_thum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000504"/>
            <a:ext cx="960775" cy="1398597"/>
          </a:xfrm>
          <a:prstGeom prst="rect">
            <a:avLst/>
          </a:prstGeom>
          <a:noFill/>
        </p:spPr>
      </p:pic>
      <p:pic>
        <p:nvPicPr>
          <p:cNvPr id="2055" name="Picture 7" descr="C:\Users\Dr. Andrew Yung\Desktop\1245694766439408861johnny_automatic_tomato_plant_svg_thum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2285992"/>
            <a:ext cx="1168615" cy="2028833"/>
          </a:xfrm>
          <a:prstGeom prst="rect">
            <a:avLst/>
          </a:prstGeom>
          <a:noFill/>
        </p:spPr>
      </p:pic>
      <p:pic>
        <p:nvPicPr>
          <p:cNvPr id="2056" name="Picture 8" descr="C:\Users\Dr. Andrew Yung\Desktop\11949852831476265676tramezzino_svg_thumb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714884"/>
            <a:ext cx="1455039" cy="1338276"/>
          </a:xfrm>
          <a:prstGeom prst="rect">
            <a:avLst/>
          </a:prstGeom>
          <a:noFill/>
        </p:spPr>
      </p:pic>
      <p:pic>
        <p:nvPicPr>
          <p:cNvPr id="2057" name="Picture 9" descr="C:\Users\Dr. Andrew Yung\Desktop\11949862891903374227chicken_burger_svg_thum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071942"/>
            <a:ext cx="1399340" cy="121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Current</a:t>
            </a:r>
            <a:r>
              <a:rPr lang="en-US" altLang="zh-TW" dirty="0" smtClean="0">
                <a:solidFill>
                  <a:srgbClr val="0066FF"/>
                </a:solidFill>
              </a:rPr>
              <a:t> </a:t>
            </a:r>
            <a:r>
              <a:rPr lang="en-US" altLang="zh-TW" dirty="0" smtClean="0"/>
              <a:t>situation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1000132"/>
          </a:xfrm>
        </p:spPr>
        <p:txBody>
          <a:bodyPr>
            <a:normAutofit/>
          </a:bodyPr>
          <a:lstStyle/>
          <a:p>
            <a:r>
              <a:rPr lang="en-US" altLang="zh-TW" sz="3000" b="1" dirty="0" smtClean="0"/>
              <a:t>Hong Kong’s 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fast pace</a:t>
            </a:r>
            <a:r>
              <a:rPr lang="en-US" altLang="zh-TW" sz="3000" b="1" dirty="0" smtClean="0"/>
              <a:t> of life </a:t>
            </a:r>
            <a:r>
              <a:rPr lang="en-US" altLang="zh-TW" sz="3000" b="1" dirty="0" smtClean="0">
                <a:sym typeface="Wingdings" pitchFamily="2" charset="2"/>
              </a:rPr>
              <a:t></a:t>
            </a:r>
            <a:r>
              <a:rPr lang="en-US" altLang="zh-TW" sz="3000" b="1" dirty="0" smtClean="0"/>
              <a:t> 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demand for fast food</a:t>
            </a:r>
          </a:p>
          <a:p>
            <a:endParaRPr lang="zh-TW" altLang="en-US" dirty="0"/>
          </a:p>
        </p:txBody>
      </p:sp>
      <p:pic>
        <p:nvPicPr>
          <p:cNvPr id="4098" name="Picture 2" descr="C:\Users\user\Desktop\image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143380"/>
            <a:ext cx="1712851" cy="1767662"/>
          </a:xfrm>
          <a:prstGeom prst="rect">
            <a:avLst/>
          </a:prstGeom>
          <a:noFill/>
        </p:spPr>
      </p:pic>
      <p:pic>
        <p:nvPicPr>
          <p:cNvPr id="4099" name="Picture 3" descr="C:\Users\user\Desktop\images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00570"/>
            <a:ext cx="1381125" cy="1409700"/>
          </a:xfrm>
          <a:prstGeom prst="rect">
            <a:avLst/>
          </a:prstGeom>
          <a:noFill/>
        </p:spPr>
      </p:pic>
      <p:pic>
        <p:nvPicPr>
          <p:cNvPr id="4100" name="Picture 4" descr="C:\Users\user\Desktop\image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143116"/>
            <a:ext cx="1390650" cy="1343025"/>
          </a:xfrm>
          <a:prstGeom prst="rect">
            <a:avLst/>
          </a:prstGeom>
          <a:noFill/>
        </p:spPr>
      </p:pic>
      <p:pic>
        <p:nvPicPr>
          <p:cNvPr id="4101" name="Picture 5" descr="C:\Users\user\Desktop\images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857496"/>
            <a:ext cx="1785950" cy="1785950"/>
          </a:xfrm>
          <a:prstGeom prst="rect">
            <a:avLst/>
          </a:prstGeom>
          <a:noFill/>
        </p:spPr>
      </p:pic>
      <p:pic>
        <p:nvPicPr>
          <p:cNvPr id="4102" name="Picture 6" descr="C:\Users\user\Desktop\images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571744"/>
            <a:ext cx="112395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r. Andrew Yung\Desktop\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8501122" cy="5173503"/>
          </a:xfrm>
          <a:prstGeom prst="rect">
            <a:avLst/>
          </a:prstGeom>
          <a:noFill/>
        </p:spPr>
      </p:pic>
      <p:sp>
        <p:nvSpPr>
          <p:cNvPr id="8" name="Flowchart: Connector 7"/>
          <p:cNvSpPr/>
          <p:nvPr/>
        </p:nvSpPr>
        <p:spPr>
          <a:xfrm>
            <a:off x="357158" y="500042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857752" y="0"/>
            <a:ext cx="71438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357686" y="785794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4786314" y="1285860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7358082" y="1571612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500826" y="785794"/>
            <a:ext cx="642942" cy="500066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4714876" y="2285992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5000628" y="2428868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071802" y="4357694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7929586" y="1643050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8501090" y="1785926"/>
            <a:ext cx="357190" cy="35719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3500430" y="2357430"/>
            <a:ext cx="642942" cy="428628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4214810" y="4357694"/>
            <a:ext cx="714380" cy="428628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5720" y="542926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50589"/>
                </a:solidFill>
              </a:rPr>
              <a:t>13 fast food shops can be found in such a small area in Wan </a:t>
            </a:r>
            <a:r>
              <a:rPr lang="en-US" sz="2400" b="1" dirty="0" err="1" smtClean="0">
                <a:solidFill>
                  <a:srgbClr val="150589"/>
                </a:solidFill>
              </a:rPr>
              <a:t>Chai</a:t>
            </a:r>
            <a:r>
              <a:rPr lang="en-US" sz="2400" b="1" dirty="0" smtClean="0">
                <a:solidFill>
                  <a:srgbClr val="150589"/>
                </a:solidFill>
              </a:rPr>
              <a:t>!!</a:t>
            </a:r>
          </a:p>
          <a:p>
            <a:pPr algn="ctr"/>
            <a:r>
              <a:rPr lang="en-US" altLang="zh-TW" sz="2400" dirty="0" smtClean="0"/>
              <a:t>Hong Kong has the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highest percentage (61%)of fast-food addicts</a:t>
            </a:r>
            <a:r>
              <a:rPr lang="en-US" altLang="zh-TW" sz="2400" dirty="0" smtClean="0"/>
              <a:t> in the world.</a:t>
            </a:r>
            <a:endParaRPr lang="en-US" sz="2400" b="1" dirty="0">
              <a:solidFill>
                <a:srgbClr val="1505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In the movie of “</a:t>
            </a:r>
            <a:r>
              <a:rPr lang="en-US" altLang="zh-TW" dirty="0" smtClean="0">
                <a:solidFill>
                  <a:srgbClr val="FF0000"/>
                </a:solidFill>
              </a:rPr>
              <a:t>Super Size Me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071546"/>
            <a:ext cx="8358246" cy="578645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000" dirty="0" smtClean="0"/>
              <a:t>Mr. Spurlock 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ate McDonald’s </a:t>
            </a:r>
            <a:r>
              <a:rPr lang="en-US" altLang="zh-TW" sz="3000" dirty="0"/>
              <a:t>burgers and French fries for </a:t>
            </a:r>
            <a:r>
              <a:rPr lang="en-US" altLang="zh-TW" sz="3000" b="1" dirty="0">
                <a:solidFill>
                  <a:srgbClr val="FF0000"/>
                </a:solidFill>
              </a:rPr>
              <a:t>30 days </a:t>
            </a:r>
            <a:endParaRPr lang="en-US" altLang="zh-TW" sz="3000" b="1" dirty="0" smtClean="0">
              <a:solidFill>
                <a:srgbClr val="FF0000"/>
              </a:solidFill>
            </a:endParaRPr>
          </a:p>
          <a:p>
            <a:pPr>
              <a:buFont typeface="Wingdings"/>
              <a:buChar char="à"/>
            </a:pPr>
            <a:r>
              <a:rPr lang="en-US" altLang="zh-TW" sz="3000" b="1" dirty="0" smtClean="0">
                <a:solidFill>
                  <a:srgbClr val="FF0000"/>
                </a:solidFill>
              </a:rPr>
              <a:t>After </a:t>
            </a:r>
            <a:r>
              <a:rPr lang="en-US" altLang="zh-TW" sz="3000" b="1" dirty="0">
                <a:solidFill>
                  <a:srgbClr val="FF0000"/>
                </a:solidFill>
              </a:rPr>
              <a:t>20 days</a:t>
            </a:r>
            <a:r>
              <a:rPr lang="en-US" altLang="zh-TW" sz="3000" dirty="0"/>
              <a:t>, doctors advice </a:t>
            </a:r>
            <a:r>
              <a:rPr lang="en-US" altLang="zh-TW" sz="3000" dirty="0" smtClean="0"/>
              <a:t>him to </a:t>
            </a:r>
            <a:r>
              <a:rPr lang="en-US" altLang="zh-TW" sz="3000" dirty="0"/>
              <a:t>stop the </a:t>
            </a:r>
            <a:r>
              <a:rPr lang="en-US" altLang="zh-TW" sz="3000" dirty="0" smtClean="0"/>
              <a:t>experiment, because </a:t>
            </a:r>
            <a:r>
              <a:rPr lang="en-US" altLang="zh-TW" sz="3000" b="1" dirty="0">
                <a:solidFill>
                  <a:srgbClr val="FF0000"/>
                </a:solidFill>
              </a:rPr>
              <a:t>his life was in </a:t>
            </a:r>
            <a:r>
              <a:rPr lang="en-US" altLang="zh-TW" sz="3000" b="1" dirty="0" smtClean="0">
                <a:solidFill>
                  <a:srgbClr val="FF0000"/>
                </a:solidFill>
              </a:rPr>
              <a:t>danger</a:t>
            </a:r>
          </a:p>
          <a:p>
            <a:pPr>
              <a:buNone/>
            </a:pPr>
            <a:r>
              <a:rPr lang="en-US" altLang="zh-TW" sz="3000" dirty="0" smtClean="0">
                <a:hlinkClick r:id="rId3"/>
              </a:rPr>
              <a:t>http://www.youtube.com/watch?v=0gWjCZ1xv8s&amp;feature=related</a:t>
            </a:r>
            <a:endParaRPr lang="en-US" altLang="zh-TW" sz="3000" dirty="0" smtClean="0"/>
          </a:p>
          <a:p>
            <a:pPr>
              <a:buNone/>
            </a:pP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endParaRPr lang="en-US" altLang="zh-TW" dirty="0" smtClean="0">
              <a:sym typeface="Wingdings" pitchFamily="2" charset="2"/>
            </a:endParaRPr>
          </a:p>
          <a:p>
            <a:pPr>
              <a:buNone/>
            </a:pPr>
            <a:endParaRPr lang="en-US" altLang="zh-TW" dirty="0">
              <a:sym typeface="Wingdings" pitchFamily="2" charset="2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traditional fast food creates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health threat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spurlock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286124"/>
            <a:ext cx="4057709" cy="264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28604"/>
            <a:ext cx="8929718" cy="50006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Negative impacts of traditional fast food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85794"/>
            <a:ext cx="5072066" cy="6072206"/>
          </a:xfrm>
        </p:spPr>
        <p:txBody>
          <a:bodyPr>
            <a:normAutofit/>
          </a:bodyPr>
          <a:lstStyle/>
          <a:p>
            <a:pPr>
              <a:buFont typeface="Wingdings"/>
              <a:buChar char="Ø"/>
            </a:pPr>
            <a:r>
              <a:rPr lang="en-US" altLang="zh-TW" dirty="0" smtClean="0"/>
              <a:t>lack of nutrients </a:t>
            </a:r>
          </a:p>
          <a:p>
            <a:pPr>
              <a:buFont typeface="Wingdings"/>
              <a:buChar char="Ø"/>
            </a:pPr>
            <a:r>
              <a:rPr lang="en-US" altLang="zh-TW" dirty="0" smtClean="0"/>
              <a:t>contains high calories</a:t>
            </a:r>
          </a:p>
          <a:p>
            <a:pPr>
              <a:buFont typeface="Wingdings"/>
              <a:buChar char="Ø"/>
            </a:pPr>
            <a:r>
              <a:rPr lang="en-US" altLang="zh-TW" dirty="0" smtClean="0"/>
              <a:t>health problem </a:t>
            </a:r>
          </a:p>
          <a:p>
            <a:pPr>
              <a:buNone/>
            </a:pPr>
            <a:r>
              <a:rPr lang="en-US" altLang="zh-TW" dirty="0" smtClean="0"/>
              <a:t> (e.g. heart disease, high blood pressure, high cholesterol)</a:t>
            </a:r>
          </a:p>
          <a:p>
            <a:endParaRPr lang="zh-TW" altLang="en-US" dirty="0"/>
          </a:p>
        </p:txBody>
      </p:sp>
      <p:pic>
        <p:nvPicPr>
          <p:cNvPr id="4098" name="Picture 2" descr="C:\Users\Dr. Andrew Yung\Desktop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000240"/>
            <a:ext cx="49530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43108" y="142852"/>
            <a:ext cx="4643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4000" b="1" u="sng" dirty="0" smtClean="0">
                <a:solidFill>
                  <a:srgbClr val="150589"/>
                </a:solidFill>
              </a:rPr>
              <a:t>Interesting</a:t>
            </a:r>
            <a:r>
              <a:rPr lang="en-US" altLang="zh-TW" sz="3200" b="1" u="sng" dirty="0" smtClean="0">
                <a:solidFill>
                  <a:srgbClr val="150589"/>
                </a:solidFill>
              </a:rPr>
              <a:t> </a:t>
            </a:r>
            <a:r>
              <a:rPr lang="en-US" altLang="zh-TW" sz="4000" b="1" u="sng" dirty="0" smtClean="0">
                <a:solidFill>
                  <a:srgbClr val="150589"/>
                </a:solidFill>
              </a:rPr>
              <a:t>Fact</a:t>
            </a:r>
          </a:p>
        </p:txBody>
      </p:sp>
      <p:pic>
        <p:nvPicPr>
          <p:cNvPr id="6" name="Picture 3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928670"/>
            <a:ext cx="3093642" cy="2428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378619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500439"/>
            <a:ext cx="85011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</a:rPr>
              <a:t>Big Macs in Hong Kong contain more fat and cholesterol </a:t>
            </a:r>
            <a:r>
              <a:rPr lang="en-US" altLang="zh-TW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altLang="zh-TW" sz="2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28670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560 calories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85918" y="1500174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9" name="Picture 9" descr="C:\Users\Dr. Andrew Yung\Desktop\dca38a8f8637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2492361" cy="1865251"/>
          </a:xfrm>
          <a:prstGeom prst="rect">
            <a:avLst/>
          </a:prstGeom>
          <a:noFill/>
        </p:spPr>
      </p:pic>
      <p:pic>
        <p:nvPicPr>
          <p:cNvPr id="5130" name="Picture 10" descr="C:\Users\Dr. Andrew Yung\Desktop\9c12e9cd713f85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143380"/>
            <a:ext cx="2771852" cy="1785950"/>
          </a:xfrm>
          <a:prstGeom prst="rect">
            <a:avLst/>
          </a:prstGeom>
          <a:noFill/>
        </p:spPr>
      </p:pic>
      <p:pic>
        <p:nvPicPr>
          <p:cNvPr id="5131" name="Picture 11" descr="C:\Users\Dr. Andrew Yung\Desktop\b372c024670e8b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143380"/>
            <a:ext cx="2379692" cy="178472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57158" y="6286520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480 Calories                493 Calories               500 Calories         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7069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55721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 smtClean="0"/>
              <a:t>Emergence of fast-service food shops in HK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50072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Influence of mass media</a:t>
            </a:r>
          </a:p>
          <a:p>
            <a:r>
              <a:rPr lang="en-US" altLang="zh-TW" dirty="0" smtClean="0"/>
              <a:t>Rising trend of </a:t>
            </a:r>
            <a:r>
              <a:rPr lang="en-US" altLang="zh-TW" b="1" dirty="0" smtClean="0">
                <a:solidFill>
                  <a:srgbClr val="FF0000"/>
                </a:solidFill>
              </a:rPr>
              <a:t>“Thin Is In”</a:t>
            </a:r>
          </a:p>
          <a:p>
            <a:r>
              <a:rPr lang="en-US" altLang="zh-TW" dirty="0" smtClean="0"/>
              <a:t>Improvement in living standard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Change in eating habits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(more health conscious)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sym typeface="Wingdings" pitchFamily="2" charset="2"/>
              </a:rPr>
              <a:t>emergence of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Triple O’s–White Spot, </a:t>
            </a:r>
            <a:b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fast-service food shop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mass-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0042"/>
            <a:ext cx="2912268" cy="1803413"/>
          </a:xfrm>
          <a:prstGeom prst="rect">
            <a:avLst/>
          </a:prstGeom>
          <a:noFill/>
        </p:spPr>
      </p:pic>
      <p:pic>
        <p:nvPicPr>
          <p:cNvPr id="2051" name="Picture 3" descr="C:\Users\user\Desktop\image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50" y="1643050"/>
            <a:ext cx="1785950" cy="1785950"/>
          </a:xfrm>
          <a:prstGeom prst="rect">
            <a:avLst/>
          </a:prstGeom>
          <a:noFill/>
        </p:spPr>
      </p:pic>
      <p:pic>
        <p:nvPicPr>
          <p:cNvPr id="2052" name="Picture 4" descr="C:\Users\user\Desktop\Megayachts-FIGLuxuryLiving.stand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928934"/>
            <a:ext cx="283845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. Andrew Yung\Desktop\mcdgam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6977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57232"/>
            <a:ext cx="8929718" cy="1143000"/>
          </a:xfrm>
        </p:spPr>
        <p:txBody>
          <a:bodyPr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</a:rPr>
              <a:t>Interview</a:t>
            </a:r>
            <a:r>
              <a:rPr lang="en-US" altLang="zh-TW" sz="3600" dirty="0" smtClean="0"/>
              <a:t> with Mr. Victor Chan</a:t>
            </a:r>
            <a:br>
              <a:rPr lang="en-US" altLang="zh-TW" sz="3600" dirty="0" smtClean="0"/>
            </a:br>
            <a:r>
              <a:rPr lang="en-US" altLang="zh-TW" sz="3600" dirty="0" smtClean="0"/>
              <a:t>(</a:t>
            </a:r>
            <a:r>
              <a:rPr lang="en-US" sz="3600" dirty="0" smtClean="0"/>
              <a:t>managing director of the Triple O’s, Hong Kong franchise</a:t>
            </a:r>
            <a:r>
              <a:rPr lang="en-US" altLang="zh-TW" sz="3600" dirty="0" smtClean="0"/>
              <a:t>)</a:t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57364"/>
            <a:ext cx="5929322" cy="20002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Aims: provide </a:t>
            </a:r>
            <a:r>
              <a:rPr lang="en-US" altLang="zh-TW" b="1" dirty="0" smtClean="0">
                <a:solidFill>
                  <a:srgbClr val="FF0000"/>
                </a:solidFill>
              </a:rPr>
              <a:t>high quality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b="1" dirty="0" smtClean="0">
                <a:solidFill>
                  <a:srgbClr val="FF0000"/>
                </a:solidFill>
              </a:rPr>
              <a:t>home-made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and </a:t>
            </a:r>
            <a:r>
              <a:rPr lang="en-US" altLang="zh-TW" b="1" dirty="0" smtClean="0">
                <a:solidFill>
                  <a:srgbClr val="FF0000"/>
                </a:solidFill>
              </a:rPr>
              <a:t>healthy</a:t>
            </a:r>
            <a:r>
              <a:rPr lang="en-US" altLang="zh-TW" dirty="0" smtClean="0"/>
              <a:t> fast food and family-friendly </a:t>
            </a:r>
            <a:r>
              <a:rPr lang="en-US" altLang="zh-TW" b="1" dirty="0" smtClean="0">
                <a:solidFill>
                  <a:srgbClr val="FF0000"/>
                </a:solidFill>
              </a:rPr>
              <a:t>services</a:t>
            </a:r>
            <a:endParaRPr lang="en-US" altLang="zh-TW" b="1" dirty="0">
              <a:solidFill>
                <a:srgbClr val="FF0000"/>
              </a:solidFill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Picture 4" descr="C:\Users\user\Desktop\007S16F24EC0A61253C76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928934"/>
            <a:ext cx="2679071" cy="3566513"/>
          </a:xfrm>
          <a:prstGeom prst="rect">
            <a:avLst/>
          </a:prstGeom>
          <a:noFill/>
        </p:spPr>
      </p:pic>
      <p:pic>
        <p:nvPicPr>
          <p:cNvPr id="6146" name="Picture 2" descr="C:\Users\Dr. Andrew Yung\Desktop\6Arts\ALevel UE\Project - Fast Food Culture\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00438"/>
            <a:ext cx="4123633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321</Words>
  <Application>Microsoft Office PowerPoint</Application>
  <PresentationFormat>On-screen Show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佈景主題</vt:lpstr>
      <vt:lpstr>New Fast Food Trend</vt:lpstr>
      <vt:lpstr>What’s your choice for lunch? What do you prefer?</vt:lpstr>
      <vt:lpstr>Current situation</vt:lpstr>
      <vt:lpstr>Slide 4</vt:lpstr>
      <vt:lpstr>In the movie of “Super Size Me”</vt:lpstr>
      <vt:lpstr>Negative impacts of traditional fast food </vt:lpstr>
      <vt:lpstr>Slide 7</vt:lpstr>
      <vt:lpstr>Emergence of fast-service food shops in HK</vt:lpstr>
      <vt:lpstr>Interview with Mr. Victor Chan (managing director of the Triple O’s, Hong Kong franchise)  </vt:lpstr>
      <vt:lpstr>Slide 10</vt:lpstr>
      <vt:lpstr>Traditional fast food </vt:lpstr>
      <vt:lpstr>Slide 12</vt:lpstr>
      <vt:lpstr>Conclusion</vt:lpstr>
      <vt:lpstr>Slide 14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Food Culture</dc:title>
  <dc:creator>user</dc:creator>
  <cp:lastModifiedBy>nprasad</cp:lastModifiedBy>
  <cp:revision>60</cp:revision>
  <dcterms:created xsi:type="dcterms:W3CDTF">2010-05-08T14:14:28Z</dcterms:created>
  <dcterms:modified xsi:type="dcterms:W3CDTF">2010-09-10T04:51:42Z</dcterms:modified>
</cp:coreProperties>
</file>