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72" r:id="rId3"/>
    <p:sldId id="258" r:id="rId4"/>
    <p:sldId id="259" r:id="rId5"/>
    <p:sldId id="260" r:id="rId6"/>
    <p:sldId id="347" r:id="rId7"/>
    <p:sldId id="348" r:id="rId8"/>
    <p:sldId id="349" r:id="rId9"/>
    <p:sldId id="362" r:id="rId10"/>
    <p:sldId id="363" r:id="rId11"/>
    <p:sldId id="364" r:id="rId12"/>
    <p:sldId id="352" r:id="rId13"/>
    <p:sldId id="367" r:id="rId14"/>
    <p:sldId id="366" r:id="rId15"/>
    <p:sldId id="365" r:id="rId16"/>
    <p:sldId id="314" r:id="rId17"/>
    <p:sldId id="373" r:id="rId18"/>
    <p:sldId id="356" r:id="rId19"/>
    <p:sldId id="316" r:id="rId20"/>
    <p:sldId id="317" r:id="rId21"/>
    <p:sldId id="343" r:id="rId22"/>
    <p:sldId id="344" r:id="rId23"/>
    <p:sldId id="357" r:id="rId24"/>
    <p:sldId id="342" r:id="rId25"/>
    <p:sldId id="358" r:id="rId26"/>
    <p:sldId id="359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60" r:id="rId38"/>
    <p:sldId id="345" r:id="rId39"/>
    <p:sldId id="320" r:id="rId40"/>
    <p:sldId id="321" r:id="rId41"/>
    <p:sldId id="322" r:id="rId42"/>
    <p:sldId id="323" r:id="rId43"/>
    <p:sldId id="324" r:id="rId44"/>
    <p:sldId id="325" r:id="rId45"/>
    <p:sldId id="327" r:id="rId46"/>
    <p:sldId id="328" r:id="rId47"/>
    <p:sldId id="329" r:id="rId48"/>
    <p:sldId id="368" r:id="rId49"/>
    <p:sldId id="326" r:id="rId50"/>
    <p:sldId id="313" r:id="rId51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0" autoAdjust="0"/>
    <p:restoredTop sz="94599"/>
  </p:normalViewPr>
  <p:slideViewPr>
    <p:cSldViewPr snapToGrid="0">
      <p:cViewPr varScale="1">
        <p:scale>
          <a:sx n="79" d="100"/>
          <a:sy n="79" d="100"/>
        </p:scale>
        <p:origin x="108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313" cy="340977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977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122F73B3-61F1-40E4-B654-3FA26AB31E5C}" type="datetimeFigureOut">
              <a:rPr lang="zh-HK" altLang="en-US" smtClean="0"/>
              <a:pPr/>
              <a:t>1/11/2018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99"/>
            <a:ext cx="4303313" cy="340977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595" y="6456699"/>
            <a:ext cx="4303313" cy="340977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0DD4DCFA-A240-492D-9973-9705ACC5BC6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3479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41064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41064"/>
          </a:xfrm>
          <a:prstGeom prst="rect">
            <a:avLst/>
          </a:prstGeom>
        </p:spPr>
        <p:txBody>
          <a:bodyPr vert="horz" lIns="91733" tIns="45867" rIns="91733" bIns="45867" rtlCol="0"/>
          <a:lstStyle>
            <a:lvl1pPr algn="r">
              <a:defRPr sz="1200"/>
            </a:lvl1pPr>
          </a:lstStyle>
          <a:p>
            <a:fld id="{6B2CDFD1-C554-46D3-8592-69BBCB6DC8E1}" type="datetimeFigureOut">
              <a:rPr lang="en-GB" smtClean="0"/>
              <a:pPr/>
              <a:t>01/11/2018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7" rIns="91733" bIns="4586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71381"/>
            <a:ext cx="7942580" cy="2676585"/>
          </a:xfrm>
          <a:prstGeom prst="rect">
            <a:avLst/>
          </a:prstGeom>
        </p:spPr>
        <p:txBody>
          <a:bodyPr vert="horz" lIns="91733" tIns="45867" rIns="91733" bIns="458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0" cy="34106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0" cy="341063"/>
          </a:xfrm>
          <a:prstGeom prst="rect">
            <a:avLst/>
          </a:prstGeom>
        </p:spPr>
        <p:txBody>
          <a:bodyPr vert="horz" lIns="91733" tIns="45867" rIns="91733" bIns="45867" rtlCol="0" anchor="b"/>
          <a:lstStyle>
            <a:lvl1pPr algn="r">
              <a:defRPr sz="1200"/>
            </a:lvl1pPr>
          </a:lstStyle>
          <a:p>
            <a:fld id="{041B6393-ED7C-43FD-80FC-EE54434F087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84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6393-ED7C-43FD-80FC-EE54434F0870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60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6393-ED7C-43FD-80FC-EE54434F0870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08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B6393-ED7C-43FD-80FC-EE54434F0870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8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ADC5-8D02-49DF-920F-49DD8A466126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7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C534-9D3C-43CC-A538-75F874B57413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D535-2944-431C-8404-D3F975978E97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5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1B21-1C40-42F6-904D-4F8D2E421232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49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EE6D-0875-42D4-8059-B88F9F68F6B0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9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F55E-EF54-4682-AC0D-1B553C5797EE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20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BCFA-8F9F-40B5-8DC2-0CE6A9F76908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38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20BA-EB91-4D08-9502-67EFF5917479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40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35FE-92DE-40F0-8F39-92E853A57470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784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08AF-1628-4A20-926A-7562131FDBA3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15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4F9F-35ED-4A83-8E3C-5DC024C97A0D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84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BD19-F6FD-4DA8-9F53-83427ACFB457}" type="datetime1">
              <a:rPr lang="en-GB" altLang="zh-HK" smtClean="0"/>
              <a:t>01/11/2018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CEFF-CAC5-4E22-A892-49CFF94C043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7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pas.edu.hk/en/application-procedures-information/application-procedures/application-fee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pas.edu.hk/en/page/detail/648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upas.edu.hk/en/programmes-offered/programme-chang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jupas.edu.hk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JUPAS Application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2 Oct, 2018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1137" y="4514850"/>
            <a:ext cx="1609725" cy="1485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3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53" t="14113" r="1819" b="4069"/>
          <a:stretch/>
        </p:blipFill>
        <p:spPr>
          <a:xfrm>
            <a:off x="831379" y="-17813"/>
            <a:ext cx="10129546" cy="6875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0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62" t="14722" r="1526" b="4069"/>
          <a:stretch/>
        </p:blipFill>
        <p:spPr>
          <a:xfrm>
            <a:off x="973777" y="18720"/>
            <a:ext cx="10212779" cy="68392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D5A72-5239-4431-82A7-7EEA7C2A89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306" t="19340" r="13508" b="10302"/>
          <a:stretch/>
        </p:blipFill>
        <p:spPr>
          <a:xfrm>
            <a:off x="221225" y="176980"/>
            <a:ext cx="11351299" cy="6135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13164" y="1033153"/>
            <a:ext cx="2909454" cy="558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Rectangle 3"/>
          <p:cNvSpPr/>
          <p:nvPr/>
        </p:nvSpPr>
        <p:spPr>
          <a:xfrm>
            <a:off x="1413163" y="2965573"/>
            <a:ext cx="7296883" cy="5581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33958"/>
            <a:ext cx="10515600" cy="1325563"/>
          </a:xfrm>
        </p:spPr>
        <p:txBody>
          <a:bodyPr/>
          <a:lstStyle/>
          <a:p>
            <a:r>
              <a:rPr lang="en-US" altLang="zh-HK" b="1" dirty="0" smtClean="0">
                <a:solidFill>
                  <a:srgbClr val="7030A0"/>
                </a:solidFill>
              </a:rPr>
              <a:t>Apply through JUPAS</a:t>
            </a:r>
            <a:endParaRPr lang="zh-HK" alt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53" y="1257647"/>
            <a:ext cx="10515600" cy="4351338"/>
          </a:xfrm>
        </p:spPr>
        <p:txBody>
          <a:bodyPr/>
          <a:lstStyle/>
          <a:p>
            <a:r>
              <a:rPr lang="en-US" altLang="zh-HK" dirty="0" smtClean="0"/>
              <a:t>Full time Bachelor’s degree </a:t>
            </a:r>
            <a:r>
              <a:rPr lang="en-US" altLang="zh-HK" dirty="0" err="1" smtClean="0"/>
              <a:t>programmes</a:t>
            </a: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/>
              <a:t> </a:t>
            </a:r>
            <a:r>
              <a:rPr lang="en-US" altLang="zh-HK" dirty="0" smtClean="0"/>
              <a:t> (UGC-funded, Self-financing, SSSDP)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r>
              <a:rPr lang="en-US" altLang="zh-HK" dirty="0" smtClean="0"/>
              <a:t>UGC funded full time Sub-degree </a:t>
            </a:r>
            <a:r>
              <a:rPr lang="en-US" altLang="zh-HK" dirty="0" err="1" smtClean="0"/>
              <a:t>programmes</a:t>
            </a:r>
            <a:r>
              <a:rPr lang="en-US" altLang="zh-HK" dirty="0" smtClean="0"/>
              <a:t> (AD, HD)</a:t>
            </a:r>
          </a:p>
          <a:p>
            <a:endParaRPr lang="en-US" altLang="zh-HK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574"/>
          <a:stretch/>
        </p:blipFill>
        <p:spPr>
          <a:xfrm>
            <a:off x="537180" y="2436324"/>
            <a:ext cx="10071515" cy="10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41"/>
          <a:stretch/>
        </p:blipFill>
        <p:spPr>
          <a:xfrm>
            <a:off x="10811452" y="2320906"/>
            <a:ext cx="871608" cy="1315136"/>
          </a:xfrm>
          <a:prstGeom prst="rect">
            <a:avLst/>
          </a:prstGeom>
        </p:spPr>
      </p:pic>
      <p:sp>
        <p:nvSpPr>
          <p:cNvPr id="7" name="AutoShape 2" descr="Chu Hai College of Higher Education  的圖片結果"/>
          <p:cNvSpPr>
            <a:spLocks noChangeAspect="1" noChangeArrowheads="1"/>
          </p:cNvSpPr>
          <p:nvPr/>
        </p:nvSpPr>
        <p:spPr bwMode="auto">
          <a:xfrm>
            <a:off x="63500" y="-731838"/>
            <a:ext cx="16097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37180" y="3433316"/>
            <a:ext cx="7114142" cy="1325865"/>
            <a:chOff x="404246" y="4001294"/>
            <a:chExt cx="7114142" cy="1325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8" t="25260" r="21196" b="27987"/>
            <a:stretch/>
          </p:blipFill>
          <p:spPr>
            <a:xfrm>
              <a:off x="404246" y="4001294"/>
              <a:ext cx="1259571" cy="132586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941" y="4172931"/>
              <a:ext cx="971467" cy="9197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r="70933"/>
            <a:stretch/>
          </p:blipFill>
          <p:spPr>
            <a:xfrm>
              <a:off x="3135704" y="4136231"/>
              <a:ext cx="1118527" cy="10546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b="4961"/>
            <a:stretch/>
          </p:blipFill>
          <p:spPr>
            <a:xfrm>
              <a:off x="4532633" y="4172931"/>
              <a:ext cx="1105753" cy="10890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/>
            <a:srcRect l="10283" t="18832" r="10020" b="13587"/>
            <a:stretch/>
          </p:blipFill>
          <p:spPr>
            <a:xfrm>
              <a:off x="5916788" y="4172931"/>
              <a:ext cx="1601600" cy="91973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476608" y="5437414"/>
            <a:ext cx="4074887" cy="1028700"/>
            <a:chOff x="2829408" y="5829300"/>
            <a:chExt cx="4074887" cy="10287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29408" y="5891035"/>
              <a:ext cx="1143000" cy="9048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57822" y="5829300"/>
              <a:ext cx="885825" cy="1028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85120" y="5829300"/>
              <a:ext cx="1019175" cy="1019175"/>
            </a:xfrm>
            <a:prstGeom prst="rect">
              <a:avLst/>
            </a:prstGeom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13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34" y="44825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HK" sz="5400" b="1" dirty="0" smtClean="0">
                <a:solidFill>
                  <a:srgbClr val="7030A0"/>
                </a:solidFill>
              </a:rPr>
              <a:t>Create JUPAS Account</a:t>
            </a:r>
            <a:endParaRPr lang="zh-HK" altLang="en-US" sz="54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892058"/>
              </p:ext>
            </p:extLst>
          </p:nvPr>
        </p:nvGraphicFramePr>
        <p:xfrm>
          <a:off x="1158834" y="2241261"/>
          <a:ext cx="960021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6843">
                  <a:extLst>
                    <a:ext uri="{9D8B030D-6E8A-4147-A177-3AD203B41FA5}">
                      <a16:colId xmlns:a16="http://schemas.microsoft.com/office/drawing/2014/main" val="2481768832"/>
                    </a:ext>
                  </a:extLst>
                </a:gridCol>
                <a:gridCol w="1785498">
                  <a:extLst>
                    <a:ext uri="{9D8B030D-6E8A-4147-A177-3AD203B41FA5}">
                      <a16:colId xmlns:a16="http://schemas.microsoft.com/office/drawing/2014/main" val="1000102807"/>
                    </a:ext>
                  </a:extLst>
                </a:gridCol>
                <a:gridCol w="4007869">
                  <a:extLst>
                    <a:ext uri="{9D8B030D-6E8A-4147-A177-3AD203B41FA5}">
                      <a16:colId xmlns:a16="http://schemas.microsoft.com/office/drawing/2014/main" val="1631936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sz="3600" dirty="0" smtClean="0"/>
                        <a:t>8/10 (1:40 pm)</a:t>
                      </a:r>
                      <a:endParaRPr lang="zh-HK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600" dirty="0" smtClean="0"/>
                        <a:t>6D</a:t>
                      </a:r>
                      <a:endParaRPr lang="zh-HK" altLang="en-US" sz="3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HK" sz="3600" dirty="0" smtClean="0"/>
                    </a:p>
                    <a:p>
                      <a:pPr algn="ctr"/>
                      <a:r>
                        <a:rPr lang="en-US" altLang="zh-HK" sz="3600" dirty="0" smtClean="0"/>
                        <a:t>Computer Room (LG1)</a:t>
                      </a:r>
                      <a:endParaRPr lang="zh-HK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55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3600" dirty="0" smtClean="0"/>
                        <a:t>9/10 (1:40 pm)</a:t>
                      </a:r>
                      <a:endParaRPr lang="zh-HK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600" dirty="0" smtClean="0"/>
                        <a:t>6C</a:t>
                      </a:r>
                      <a:endParaRPr lang="zh-HK" alt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6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3600" dirty="0" smtClean="0"/>
                        <a:t>10/10 (1:40 pm)</a:t>
                      </a:r>
                      <a:endParaRPr lang="zh-HK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600" dirty="0" smtClean="0"/>
                        <a:t>6B</a:t>
                      </a:r>
                      <a:endParaRPr lang="zh-HK" alt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41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3600" dirty="0" smtClean="0"/>
                        <a:t>12/10 (1:40 pm)</a:t>
                      </a:r>
                      <a:endParaRPr lang="zh-HK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3600" dirty="0" smtClean="0"/>
                        <a:t>6A</a:t>
                      </a:r>
                      <a:endParaRPr lang="zh-HK" altLang="en-US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564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5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41" y="454025"/>
            <a:ext cx="11078497" cy="4351338"/>
          </a:xfrm>
        </p:spPr>
        <p:txBody>
          <a:bodyPr>
            <a:normAutofit fontScale="92500"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Application fee $</a:t>
            </a:r>
            <a:r>
              <a:rPr lang="en-US" sz="4800" dirty="0" smtClean="0">
                <a:solidFill>
                  <a:srgbClr val="7030A0"/>
                </a:solidFill>
              </a:rPr>
              <a:t>460</a:t>
            </a:r>
            <a:endParaRPr lang="en-US" sz="4800" dirty="0">
              <a:solidFill>
                <a:srgbClr val="7030A0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200" dirty="0"/>
              <a:t> </a:t>
            </a:r>
            <a:r>
              <a:rPr lang="en-US" sz="3600" dirty="0"/>
              <a:t>Credit Card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 PPS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 E-banking (HSBC, Hang Seng, The Bank of East Asia)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 Pay cash to JUPAS account at any branch of The Bank    </a:t>
            </a:r>
          </a:p>
          <a:p>
            <a:pPr marL="914400" lvl="2" indent="0">
              <a:buNone/>
            </a:pPr>
            <a:r>
              <a:rPr lang="en-US" sz="3600" dirty="0"/>
              <a:t>     of East Asia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/>
              <a:t> Pay cash at JUPAS Office (Knowles Bld, HKU)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45994" y="5772511"/>
            <a:ext cx="11546006" cy="1085489"/>
            <a:chOff x="645994" y="5772511"/>
            <a:chExt cx="11546006" cy="1085489"/>
          </a:xfrm>
        </p:grpSpPr>
        <p:sp>
          <p:nvSpPr>
            <p:cNvPr id="4" name="TextBox 3"/>
            <p:cNvSpPr txBox="1"/>
            <p:nvPr/>
          </p:nvSpPr>
          <p:spPr>
            <a:xfrm>
              <a:off x="1484194" y="6053645"/>
              <a:ext cx="10707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your JUPAS account will only be activated after the payment is made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10308" y="5908197"/>
              <a:ext cx="1085489" cy="81411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54741" y="4825205"/>
            <a:ext cx="5527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hlinkClick r:id="rId3"/>
              </a:rPr>
              <a:t>http://www.jupas.edu.hk/en/application-procedures-information/application-procedures/application-fee/</a:t>
            </a:r>
            <a:endParaRPr lang="en-US" altLang="zh-HK" dirty="0"/>
          </a:p>
          <a:p>
            <a:endParaRPr lang="zh-HK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2585" y="4648722"/>
            <a:ext cx="1123789" cy="11237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66" y="19278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7030A0"/>
                </a:solidFill>
              </a:rPr>
              <a:t>Iteration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0177" y="2038051"/>
            <a:ext cx="5137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Applicant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FF0000"/>
                </a:solidFill>
              </a:rPr>
              <a:t>Order of preference</a:t>
            </a:r>
          </a:p>
          <a:p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94929" y="1837085"/>
            <a:ext cx="5022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5696"/>
                </a:solidFill>
              </a:rPr>
              <a:t>Institution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5696"/>
                </a:solidFill>
              </a:rPr>
              <a:t>Merit order list</a:t>
            </a:r>
            <a:endParaRPr lang="en-GB" sz="4000" dirty="0">
              <a:solidFill>
                <a:srgbClr val="00569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5247" y="5822312"/>
            <a:ext cx="6065949" cy="978794"/>
            <a:chOff x="3465247" y="5822312"/>
            <a:chExt cx="6065949" cy="978794"/>
          </a:xfrm>
        </p:grpSpPr>
        <p:sp>
          <p:nvSpPr>
            <p:cNvPr id="6" name="TextBox 5"/>
            <p:cNvSpPr txBox="1"/>
            <p:nvPr/>
          </p:nvSpPr>
          <p:spPr>
            <a:xfrm>
              <a:off x="3465247" y="5993063"/>
              <a:ext cx="60659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7030A0"/>
                  </a:solidFill>
                </a:rPr>
                <a:t>One single offer / No offer</a:t>
              </a:r>
              <a:endParaRPr lang="en-GB" sz="4000" dirty="0">
                <a:solidFill>
                  <a:srgbClr val="7030A0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3465247" y="5822312"/>
              <a:ext cx="5615189" cy="978794"/>
            </a:xfrm>
            <a:prstGeom prst="flowChartAlternateProcess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F5C8BA-7AFB-4878-8D7B-F19CEB6F13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04" y="3401875"/>
            <a:ext cx="2219325" cy="235267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FFDE9D34-E494-4F20-BA6F-A9D710B1E87D}"/>
              </a:ext>
            </a:extLst>
          </p:cNvPr>
          <p:cNvSpPr/>
          <p:nvPr/>
        </p:nvSpPr>
        <p:spPr>
          <a:xfrm rot="17565669">
            <a:off x="3908323" y="3401875"/>
            <a:ext cx="398206" cy="822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9A6C091-9C0C-497F-932E-226DCB65D4B9}"/>
              </a:ext>
            </a:extLst>
          </p:cNvPr>
          <p:cNvSpPr/>
          <p:nvPr/>
        </p:nvSpPr>
        <p:spPr>
          <a:xfrm rot="3300601">
            <a:off x="7496044" y="3317529"/>
            <a:ext cx="398206" cy="822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3C5B48E-1D59-44AF-A6DF-3ACEECD21070}"/>
              </a:ext>
            </a:extLst>
          </p:cNvPr>
          <p:cNvSpPr/>
          <p:nvPr/>
        </p:nvSpPr>
        <p:spPr>
          <a:xfrm>
            <a:off x="5957222" y="5170668"/>
            <a:ext cx="398206" cy="822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51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b="1" dirty="0" smtClean="0">
                <a:solidFill>
                  <a:srgbClr val="7030A0"/>
                </a:solidFill>
              </a:rPr>
              <a:t>Iteration Process</a:t>
            </a:r>
            <a:br>
              <a:rPr lang="en-US" altLang="zh-HK" b="1" dirty="0" smtClean="0">
                <a:solidFill>
                  <a:srgbClr val="7030A0"/>
                </a:solidFill>
              </a:rPr>
            </a:br>
            <a:r>
              <a:rPr lang="en-US" altLang="zh-HK" dirty="0"/>
              <a:t/>
            </a:r>
            <a:br>
              <a:rPr lang="en-US" altLang="zh-HK" dirty="0"/>
            </a:br>
            <a:r>
              <a:rPr lang="en-US" altLang="zh-HK" dirty="0">
                <a:hlinkClick r:id="rId2"/>
              </a:rPr>
              <a:t>https://www.jupas.edu.hk/en/page/detail/648</a:t>
            </a:r>
            <a:r>
              <a:rPr lang="en-US" altLang="zh-HK" dirty="0" smtClean="0">
                <a:hlinkClick r:id="rId2"/>
              </a:rPr>
              <a:t>/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4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DB8-BA23-4406-90CC-49C58749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226" y="24713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7030A0"/>
                </a:solidFill>
              </a:rPr>
              <a:t>Strategy: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49B43-4B16-4EE7-A827-3A336E2EA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02" y="1383173"/>
            <a:ext cx="10798277" cy="4351338"/>
          </a:xfrm>
        </p:spPr>
        <p:txBody>
          <a:bodyPr>
            <a:normAutofit fontScale="92500"/>
          </a:bodyPr>
          <a:lstStyle/>
          <a:p>
            <a:pPr fontAlgn="b"/>
            <a:r>
              <a:rPr lang="en-US" sz="4000" dirty="0" smtClean="0"/>
              <a:t>List </a:t>
            </a:r>
            <a:r>
              <a:rPr lang="en-US" sz="4000" dirty="0"/>
              <a:t>the 20 study </a:t>
            </a:r>
            <a:r>
              <a:rPr lang="en-US" sz="4000" dirty="0" err="1"/>
              <a:t>programmes</a:t>
            </a:r>
            <a:r>
              <a:rPr lang="en-US" sz="4000" dirty="0"/>
              <a:t> honestly in the descending order of preference</a:t>
            </a:r>
            <a:endParaRPr lang="en-GB" sz="4000" dirty="0"/>
          </a:p>
          <a:p>
            <a:pPr fontAlgn="b"/>
            <a:r>
              <a:rPr lang="en-US" sz="4000" dirty="0" smtClean="0"/>
              <a:t>Check </a:t>
            </a:r>
            <a:r>
              <a:rPr lang="en-US" sz="4000" dirty="0"/>
              <a:t>past entrance statistics, admission quota, offer statistics…..</a:t>
            </a:r>
          </a:p>
          <a:p>
            <a:pPr fontAlgn="b"/>
            <a:r>
              <a:rPr lang="en-US" sz="4000" dirty="0"/>
              <a:t>Decide Band A </a:t>
            </a:r>
            <a:r>
              <a:rPr lang="en-US" sz="4000" dirty="0" smtClean="0"/>
              <a:t>and Band B choices carefully</a:t>
            </a:r>
          </a:p>
          <a:p>
            <a:pPr marL="0" indent="0" fontAlgn="b">
              <a:buNone/>
            </a:pPr>
            <a:r>
              <a:rPr lang="en-US" sz="4000" dirty="0"/>
              <a:t> </a:t>
            </a:r>
            <a:r>
              <a:rPr lang="en-US" sz="4000" dirty="0" smtClean="0"/>
              <a:t> (advise to put those with interview arrangement before the release of HKDSE results to band A and B)</a:t>
            </a:r>
            <a:endParaRPr lang="en-US" sz="4000" dirty="0"/>
          </a:p>
          <a:p>
            <a:pPr fontAlgn="b"/>
            <a:endParaRPr lang="en-US" sz="4000" dirty="0"/>
          </a:p>
          <a:p>
            <a:pPr fontAlgn="b"/>
            <a:endParaRPr lang="en-GB" sz="4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6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09"/>
            <a:ext cx="10515600" cy="1273670"/>
          </a:xfrm>
        </p:spPr>
        <p:txBody>
          <a:bodyPr>
            <a:normAutofit fontScale="90000"/>
          </a:bodyPr>
          <a:lstStyle/>
          <a:p>
            <a:r>
              <a:rPr lang="en-US" altLang="zh-HK" b="1" dirty="0" smtClean="0">
                <a:solidFill>
                  <a:srgbClr val="C00000"/>
                </a:solidFill>
              </a:rPr>
              <a:t>1. Application </a:t>
            </a:r>
            <a:r>
              <a:rPr lang="en-US" altLang="zh-HK" b="1" dirty="0">
                <a:solidFill>
                  <a:srgbClr val="C00000"/>
                </a:solidFill>
              </a:rPr>
              <a:t>procedures</a:t>
            </a:r>
            <a:r>
              <a:rPr lang="en-US" altLang="zh-HK" b="1" dirty="0" smtClean="0">
                <a:solidFill>
                  <a:srgbClr val="C00000"/>
                </a:solidFill>
              </a:rPr>
              <a:t>:</a:t>
            </a:r>
            <a:br>
              <a:rPr lang="en-US" altLang="zh-HK" b="1" dirty="0" smtClean="0">
                <a:solidFill>
                  <a:srgbClr val="C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sz="4000" b="1" dirty="0" smtClean="0"/>
              <a:t> Prepare 20 </a:t>
            </a:r>
            <a:r>
              <a:rPr lang="en-US" altLang="zh-HK" sz="4000" b="1" dirty="0" err="1"/>
              <a:t>programme</a:t>
            </a:r>
            <a:r>
              <a:rPr lang="en-US" altLang="zh-HK" sz="4000" b="1" dirty="0"/>
              <a:t> </a:t>
            </a:r>
            <a:r>
              <a:rPr lang="en-US" altLang="zh-HK" sz="4000" b="1" dirty="0" smtClean="0"/>
              <a:t>choices</a:t>
            </a:r>
          </a:p>
          <a:p>
            <a:pPr marL="0" indent="0">
              <a:buNone/>
            </a:pPr>
            <a:r>
              <a:rPr lang="en-US" sz="4000" dirty="0" smtClean="0"/>
              <a:t>Note</a:t>
            </a:r>
            <a:r>
              <a:rPr lang="en-US" sz="4000" dirty="0"/>
              <a:t>: </a:t>
            </a:r>
          </a:p>
          <a:p>
            <a:pPr marL="0" indent="0">
              <a:buNone/>
            </a:pPr>
            <a:r>
              <a:rPr lang="en-US" sz="4000" dirty="0"/>
              <a:t>You can add / drop 5 programmes after the release of HKDSE results</a:t>
            </a:r>
          </a:p>
          <a:p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0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>
                <a:solidFill>
                  <a:srgbClr val="7030A0"/>
                </a:solidFill>
              </a:rPr>
              <a:t>Information Day 2018</a:t>
            </a:r>
            <a:r>
              <a:rPr lang="zh-TW" altLang="zh-HK" dirty="0"/>
              <a:t/>
            </a:r>
            <a:br>
              <a:rPr lang="zh-TW" altLang="zh-HK" dirty="0"/>
            </a:br>
            <a:endParaRPr lang="zh-HK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651055"/>
              </p:ext>
            </p:extLst>
          </p:nvPr>
        </p:nvGraphicFramePr>
        <p:xfrm>
          <a:off x="993807" y="1566852"/>
          <a:ext cx="8898337" cy="42638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6431">
                  <a:extLst>
                    <a:ext uri="{9D8B030D-6E8A-4147-A177-3AD203B41FA5}">
                      <a16:colId xmlns:a16="http://schemas.microsoft.com/office/drawing/2014/main" val="839976563"/>
                    </a:ext>
                  </a:extLst>
                </a:gridCol>
                <a:gridCol w="2891012">
                  <a:extLst>
                    <a:ext uri="{9D8B030D-6E8A-4147-A177-3AD203B41FA5}">
                      <a16:colId xmlns:a16="http://schemas.microsoft.com/office/drawing/2014/main" val="2449828758"/>
                    </a:ext>
                  </a:extLst>
                </a:gridCol>
                <a:gridCol w="3250894">
                  <a:extLst>
                    <a:ext uri="{9D8B030D-6E8A-4147-A177-3AD203B41FA5}">
                      <a16:colId xmlns:a16="http://schemas.microsoft.com/office/drawing/2014/main" val="2287990986"/>
                    </a:ext>
                  </a:extLst>
                </a:gridCol>
              </a:tblGrid>
              <a:tr h="6775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</a:rPr>
                        <a:t>HKUST 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</a:rPr>
                        <a:t>29/9 (Sat)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FF0000"/>
                          </a:solidFill>
                          <a:effectLst/>
                        </a:rPr>
                        <a:t>09:00 – 18:00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148644"/>
                  </a:ext>
                </a:extLst>
              </a:tr>
              <a:tr h="7005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Poly U</a:t>
                      </a:r>
                      <a:endParaRPr lang="zh-TW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6/10 (Sat)</a:t>
                      </a:r>
                      <a:endParaRPr lang="zh-TW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09:30 – 18:00</a:t>
                      </a:r>
                      <a:endParaRPr lang="zh-TW" sz="16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198420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B050"/>
                          </a:solidFill>
                          <a:effectLst/>
                        </a:rPr>
                        <a:t>HKBU</a:t>
                      </a:r>
                      <a:endParaRPr lang="zh-TW" sz="16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B050"/>
                          </a:solidFill>
                          <a:effectLst/>
                        </a:rPr>
                        <a:t>13/10 (Sat)</a:t>
                      </a:r>
                      <a:endParaRPr lang="zh-TW" sz="16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B050"/>
                          </a:solidFill>
                          <a:effectLst/>
                        </a:rPr>
                        <a:t>09:30 – 17:00</a:t>
                      </a:r>
                      <a:endParaRPr lang="zh-TW" sz="1600" kern="1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877059"/>
                  </a:ext>
                </a:extLst>
              </a:tr>
              <a:tr h="7600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20/10 (Sat)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09:00 – 17:00</a:t>
                      </a:r>
                      <a:endParaRPr lang="zh-TW" sz="32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553049"/>
                  </a:ext>
                </a:extLst>
              </a:tr>
              <a:tr h="76002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7030A0"/>
                          </a:solidFill>
                          <a:effectLst/>
                        </a:rPr>
                        <a:t>EdUHK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7030A0"/>
                          </a:solidFill>
                          <a:effectLst/>
                        </a:rPr>
                        <a:t>27/10 (Sat)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7030A0"/>
                          </a:solidFill>
                          <a:effectLst/>
                        </a:rPr>
                        <a:t>09:00 – 17:00</a:t>
                      </a:r>
                      <a:endParaRPr lang="zh-TW" sz="16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4434133"/>
                  </a:ext>
                </a:extLst>
              </a:tr>
              <a:tr h="7125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70C0"/>
                          </a:solidFill>
                          <a:effectLst/>
                        </a:rPr>
                        <a:t>HKU</a:t>
                      </a:r>
                      <a:endParaRPr lang="zh-TW" sz="16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70C0"/>
                          </a:solidFill>
                          <a:effectLst/>
                        </a:rPr>
                        <a:t>3/11 (Sat)</a:t>
                      </a:r>
                      <a:endParaRPr lang="zh-TW" sz="16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rgbClr val="0070C0"/>
                          </a:solidFill>
                          <a:effectLst/>
                        </a:rPr>
                        <a:t>09:00 – 18:00</a:t>
                      </a:r>
                      <a:endParaRPr lang="zh-TW" sz="16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847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2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19" y="567922"/>
            <a:ext cx="11049000" cy="5322627"/>
          </a:xfrm>
        </p:spPr>
        <p:txBody>
          <a:bodyPr>
            <a:normAutofit/>
          </a:bodyPr>
          <a:lstStyle/>
          <a:p>
            <a:r>
              <a:rPr lang="en-GB" sz="4000" b="1" dirty="0"/>
              <a:t>Check </a:t>
            </a:r>
            <a:r>
              <a:rPr lang="en-GB" sz="4000" u="sng" dirty="0">
                <a:solidFill>
                  <a:srgbClr val="0070C0"/>
                </a:solidFill>
              </a:rPr>
              <a:t>general entrance requirements </a:t>
            </a:r>
          </a:p>
          <a:p>
            <a:pPr marL="0" indent="0">
              <a:buNone/>
            </a:pPr>
            <a:r>
              <a:rPr lang="en-GB" sz="4000" u="sng" dirty="0">
                <a:solidFill>
                  <a:srgbClr val="0070C0"/>
                </a:solidFill>
              </a:rPr>
              <a:t>and individual programme requirements</a:t>
            </a:r>
          </a:p>
          <a:p>
            <a:r>
              <a:rPr lang="en-GB" sz="4000" b="1" dirty="0"/>
              <a:t>Check</a:t>
            </a:r>
            <a:r>
              <a:rPr lang="en-GB" sz="4000" dirty="0"/>
              <a:t> </a:t>
            </a:r>
            <a:r>
              <a:rPr lang="en-GB" sz="4000" u="sng" dirty="0">
                <a:solidFill>
                  <a:srgbClr val="0070C0"/>
                </a:solidFill>
              </a:rPr>
              <a:t>offer statistics</a:t>
            </a:r>
          </a:p>
          <a:p>
            <a:r>
              <a:rPr lang="en-US" altLang="zh-HK" sz="4000" b="1" dirty="0"/>
              <a:t>Check</a:t>
            </a:r>
            <a:r>
              <a:rPr lang="en-US" altLang="zh-HK" sz="4000" dirty="0"/>
              <a:t> </a:t>
            </a:r>
            <a:r>
              <a:rPr lang="en-US" altLang="zh-HK" sz="4000" u="sng" dirty="0">
                <a:solidFill>
                  <a:srgbClr val="0070C0"/>
                </a:solidFill>
              </a:rPr>
              <a:t>past statistics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HK" sz="4000" dirty="0"/>
              <a:t>     JUPAS website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HK" sz="4000" dirty="0"/>
              <a:t>	HKACMGM</a:t>
            </a:r>
            <a:endParaRPr lang="en-GB" sz="4000" u="sng" dirty="0">
              <a:solidFill>
                <a:srgbClr val="0070C0"/>
              </a:solidFill>
            </a:endParaRPr>
          </a:p>
          <a:p>
            <a:r>
              <a:rPr lang="en-GB" sz="4000" b="1" dirty="0"/>
              <a:t>VISIT </a:t>
            </a:r>
            <a:r>
              <a:rPr lang="en-GB" sz="4000" dirty="0"/>
              <a:t>the JUPAS website under "</a:t>
            </a:r>
            <a:r>
              <a:rPr lang="en-GB" sz="4000" dirty="0">
                <a:hlinkClick r:id="rId2"/>
              </a:rPr>
              <a:t>Programme Changes</a:t>
            </a:r>
            <a:r>
              <a:rPr lang="en-GB" sz="4000" dirty="0"/>
              <a:t>" for updated information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2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43" t="37003" r="9221" b="11130"/>
          <a:stretch/>
        </p:blipFill>
        <p:spPr>
          <a:xfrm>
            <a:off x="344384" y="118752"/>
            <a:ext cx="11796268" cy="60326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8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740" t="17887" r="9514" b="43151"/>
          <a:stretch/>
        </p:blipFill>
        <p:spPr>
          <a:xfrm>
            <a:off x="285007" y="629392"/>
            <a:ext cx="11628984" cy="44888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6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058" t="58553" r="9514" b="14783"/>
          <a:stretch/>
        </p:blipFill>
        <p:spPr>
          <a:xfrm>
            <a:off x="225630" y="1092530"/>
            <a:ext cx="11786395" cy="30875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6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706" y="491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/>
              <a:t>JUPAS Website:</a:t>
            </a:r>
            <a:br>
              <a:rPr lang="en-US" altLang="zh-HK" dirty="0"/>
            </a:br>
            <a:r>
              <a:rPr lang="en-US" altLang="zh-HK" dirty="0">
                <a:hlinkClick r:id="rId2"/>
              </a:rPr>
              <a:t>www.jupas.edu.hk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HK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09AAA-8A8F-4F43-80A3-40550023C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7742" t="29452" r="9879" b="35262"/>
          <a:stretch/>
        </p:blipFill>
        <p:spPr>
          <a:xfrm>
            <a:off x="5043949" y="4182505"/>
            <a:ext cx="2728452" cy="24187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22C30BE-A33A-4E74-ADAD-BB14E2C39EFC}"/>
              </a:ext>
            </a:extLst>
          </p:cNvPr>
          <p:cNvSpPr txBox="1">
            <a:spLocks/>
          </p:cNvSpPr>
          <p:nvPr/>
        </p:nvSpPr>
        <p:spPr>
          <a:xfrm>
            <a:off x="339213" y="365125"/>
            <a:ext cx="11014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Check additional requirements of the programme 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1C06E-F5E3-4F47-B30F-112B8E012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57" y="230683"/>
            <a:ext cx="1827111" cy="1594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FB71E-6D2F-4675-8AD2-0B231347E46C}"/>
              </a:ext>
            </a:extLst>
          </p:cNvPr>
          <p:cNvSpPr txBox="1"/>
          <p:nvPr/>
        </p:nvSpPr>
        <p:spPr>
          <a:xfrm>
            <a:off x="339213" y="3110916"/>
            <a:ext cx="11799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JUPAS web </a:t>
            </a:r>
            <a:r>
              <a:rPr lang="en-GB" sz="2800" dirty="0">
                <a:sym typeface="Wingdings" panose="05000000000000000000" pitchFamily="2" charset="2"/>
              </a:rPr>
              <a:t></a:t>
            </a:r>
            <a:r>
              <a:rPr lang="en-GB" sz="2800" dirty="0"/>
              <a:t>choose institution </a:t>
            </a:r>
            <a:r>
              <a:rPr lang="en-GB" sz="2800" dirty="0">
                <a:sym typeface="Wingdings" panose="05000000000000000000" pitchFamily="2" charset="2"/>
              </a:rPr>
              <a:t> List of programmes  choose programmes</a:t>
            </a: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892A8-9D08-4A85-9AAC-00A1016BF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75" t="26440" r="29960" b="26440"/>
          <a:stretch/>
        </p:blipFill>
        <p:spPr>
          <a:xfrm>
            <a:off x="0" y="1002890"/>
            <a:ext cx="12202227" cy="5117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9768D-7842-46BF-B583-7E4E59183BD4}"/>
              </a:ext>
            </a:extLst>
          </p:cNvPr>
          <p:cNvSpPr txBox="1"/>
          <p:nvPr/>
        </p:nvSpPr>
        <p:spPr>
          <a:xfrm>
            <a:off x="221226" y="142107"/>
            <a:ext cx="710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CU JS4903  Bachelor of Laws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1237-8A03-4A04-B6C8-60B082F0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54" y="55685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/>
              <a:t>Check past entrance statistics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DBD48-941E-46E0-8327-D4F2F16F1C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099" b="46235"/>
          <a:stretch/>
        </p:blipFill>
        <p:spPr>
          <a:xfrm>
            <a:off x="0" y="3727757"/>
            <a:ext cx="12192000" cy="3130243"/>
          </a:xfrm>
          <a:prstGeom prst="rect">
            <a:avLst/>
          </a:prstGeom>
        </p:spPr>
      </p:pic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EDB7B35E-7B3C-4E43-81AF-D1FCB0AE17AB}"/>
              </a:ext>
            </a:extLst>
          </p:cNvPr>
          <p:cNvSpPr/>
          <p:nvPr/>
        </p:nvSpPr>
        <p:spPr>
          <a:xfrm>
            <a:off x="8849032" y="3727757"/>
            <a:ext cx="1150374" cy="564024"/>
          </a:xfrm>
          <a:prstGeom prst="flowChartProcess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C9A90-A4EF-447C-95C9-067E272F842E}"/>
              </a:ext>
            </a:extLst>
          </p:cNvPr>
          <p:cNvSpPr txBox="1"/>
          <p:nvPr/>
        </p:nvSpPr>
        <p:spPr>
          <a:xfrm>
            <a:off x="6840793" y="3141406"/>
            <a:ext cx="416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JUPAS web </a:t>
            </a:r>
            <a:r>
              <a:rPr lang="en-GB" sz="2400" dirty="0">
                <a:sym typeface="Wingdings" panose="05000000000000000000" pitchFamily="2" charset="2"/>
              </a:rPr>
              <a:t> Useful Material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58B35-0045-454A-AEC1-0D002F7672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9032" y="575187"/>
            <a:ext cx="1947402" cy="19474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77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932" t="18561" r="4759" b="9051"/>
          <a:stretch/>
        </p:blipFill>
        <p:spPr>
          <a:xfrm>
            <a:off x="0" y="1047134"/>
            <a:ext cx="12274478" cy="535366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6478" y="204716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 err="1">
                <a:solidFill>
                  <a:srgbClr val="FF0000"/>
                </a:solidFill>
              </a:rPr>
              <a:t>CityU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51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3148" t="25102" r="3148" b="5745"/>
          <a:stretch/>
        </p:blipFill>
        <p:spPr>
          <a:xfrm>
            <a:off x="0" y="1220379"/>
            <a:ext cx="12192000" cy="50586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6478" y="204716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HKBU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247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4406" t="19826" r="5054" b="18481"/>
          <a:stretch/>
        </p:blipFill>
        <p:spPr>
          <a:xfrm>
            <a:off x="0" y="1220379"/>
            <a:ext cx="12213445" cy="46789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6478" y="204716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 err="1">
                <a:solidFill>
                  <a:srgbClr val="FF0000"/>
                </a:solidFill>
              </a:rPr>
              <a:t>LingnanU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63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University Grants Committee (UGC)-funded Programmes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01" y="2375861"/>
            <a:ext cx="10515600" cy="4351338"/>
          </a:xfrm>
        </p:spPr>
        <p:txBody>
          <a:bodyPr/>
          <a:lstStyle/>
          <a:p>
            <a:pPr lvl="0" fontAlgn="b"/>
            <a:r>
              <a:rPr lang="en-US" dirty="0"/>
              <a:t>City University of Hong Kong (CityU)</a:t>
            </a:r>
            <a:endParaRPr lang="en-GB" dirty="0"/>
          </a:p>
          <a:p>
            <a:pPr lvl="0" fontAlgn="b"/>
            <a:r>
              <a:rPr lang="en-US" dirty="0"/>
              <a:t>Hong Kong Baptist University (HKBU)</a:t>
            </a:r>
            <a:endParaRPr lang="en-GB" dirty="0"/>
          </a:p>
          <a:p>
            <a:pPr lvl="0" fontAlgn="b"/>
            <a:r>
              <a:rPr lang="en-US" dirty="0"/>
              <a:t>Lingnan University (LingnanU)</a:t>
            </a:r>
            <a:endParaRPr lang="en-GB" dirty="0"/>
          </a:p>
          <a:p>
            <a:pPr lvl="0" fontAlgn="b"/>
            <a:r>
              <a:rPr lang="en-US" dirty="0"/>
              <a:t>The Chinese University of Hong Kong (CUHK)</a:t>
            </a:r>
            <a:endParaRPr lang="en-GB" dirty="0"/>
          </a:p>
          <a:p>
            <a:pPr lvl="0" fontAlgn="b"/>
            <a:r>
              <a:rPr lang="en-US" dirty="0"/>
              <a:t>The Education University of Hong Kong (EdUHK)</a:t>
            </a:r>
            <a:endParaRPr lang="en-GB" dirty="0"/>
          </a:p>
          <a:p>
            <a:pPr lvl="0" fontAlgn="b"/>
            <a:r>
              <a:rPr lang="en-US" dirty="0"/>
              <a:t>The Hong Kong Polytechnic University (PolyU)</a:t>
            </a:r>
            <a:endParaRPr lang="en-GB" dirty="0"/>
          </a:p>
          <a:p>
            <a:pPr lvl="0" fontAlgn="b"/>
            <a:r>
              <a:rPr lang="en-US" dirty="0"/>
              <a:t>The Hong Kong University of Science and Technology (HKUST)</a:t>
            </a:r>
            <a:endParaRPr lang="en-GB" dirty="0"/>
          </a:p>
          <a:p>
            <a:pPr lvl="0" fontAlgn="b"/>
            <a:r>
              <a:rPr lang="en-US" dirty="0"/>
              <a:t>The University of Hong Kong (HKU)</a:t>
            </a:r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6223362" y="2387105"/>
            <a:ext cx="5335074" cy="461665"/>
            <a:chOff x="6496318" y="1825625"/>
            <a:chExt cx="5335074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7353837" y="1825625"/>
              <a:ext cx="4477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Associate degree programmes</a:t>
              </a:r>
            </a:p>
          </p:txBody>
        </p:sp>
        <p:sp>
          <p:nvSpPr>
            <p:cNvPr id="5" name="Left Arrow 4"/>
            <p:cNvSpPr/>
            <p:nvPr/>
          </p:nvSpPr>
          <p:spPr>
            <a:xfrm>
              <a:off x="6496318" y="1825625"/>
              <a:ext cx="759854" cy="4152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4883" y="4408576"/>
            <a:ext cx="5129012" cy="461665"/>
            <a:chOff x="6496318" y="1825625"/>
            <a:chExt cx="5129012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7147775" y="1825625"/>
              <a:ext cx="4477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Higher diploma programmes</a:t>
              </a:r>
            </a:p>
          </p:txBody>
        </p:sp>
        <p:sp>
          <p:nvSpPr>
            <p:cNvPr id="9" name="Left Arrow 8"/>
            <p:cNvSpPr/>
            <p:nvPr/>
          </p:nvSpPr>
          <p:spPr>
            <a:xfrm>
              <a:off x="6496318" y="1825625"/>
              <a:ext cx="651457" cy="4152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4883" y="4993904"/>
            <a:ext cx="5129012" cy="461665"/>
            <a:chOff x="6496318" y="1825625"/>
            <a:chExt cx="512901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7147775" y="1825625"/>
              <a:ext cx="4477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0070C0"/>
                  </a:solidFill>
                </a:rPr>
                <a:t>Higher diploma programmes</a:t>
              </a: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6496318" y="1825625"/>
              <a:ext cx="651457" cy="4152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r="8574"/>
          <a:stretch/>
        </p:blipFill>
        <p:spPr>
          <a:xfrm>
            <a:off x="1093014" y="1310482"/>
            <a:ext cx="10071515" cy="108430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7878" t="12173" r="7562" b="16455"/>
          <a:stretch/>
        </p:blipFill>
        <p:spPr>
          <a:xfrm>
            <a:off x="136478" y="988142"/>
            <a:ext cx="12027936" cy="570762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6478" y="204716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CUHK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29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12493" t="13884" r="11448" b="4617"/>
          <a:stretch/>
        </p:blipFill>
        <p:spPr>
          <a:xfrm>
            <a:off x="693174" y="778257"/>
            <a:ext cx="10043652" cy="605060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3773" y="-119418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6000" dirty="0" err="1">
                <a:solidFill>
                  <a:srgbClr val="FF0000"/>
                </a:solidFill>
              </a:rPr>
              <a:t>EdUHK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60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5877" t="13884" r="7183"/>
          <a:stretch/>
        </p:blipFill>
        <p:spPr>
          <a:xfrm>
            <a:off x="368709" y="896244"/>
            <a:ext cx="11312013" cy="629953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3773" y="-119418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6000" dirty="0" err="1">
                <a:solidFill>
                  <a:srgbClr val="FF0000"/>
                </a:solidFill>
              </a:rPr>
              <a:t>PolyU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428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6671" t="34476" r="9676" b="3640"/>
          <a:stretch/>
        </p:blipFill>
        <p:spPr>
          <a:xfrm>
            <a:off x="0" y="1504337"/>
            <a:ext cx="12056465" cy="501445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F4775FA-B27D-40C5-A5D0-5CB7AB94FF07}"/>
              </a:ext>
            </a:extLst>
          </p:cNvPr>
          <p:cNvSpPr txBox="1"/>
          <p:nvPr/>
        </p:nvSpPr>
        <p:spPr>
          <a:xfrm>
            <a:off x="163773" y="-119418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6000" dirty="0">
                <a:solidFill>
                  <a:srgbClr val="FF0000"/>
                </a:solidFill>
              </a:rPr>
              <a:t>HKUST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35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8135" t="15376" r="6737"/>
          <a:stretch/>
        </p:blipFill>
        <p:spPr>
          <a:xfrm>
            <a:off x="619433" y="667645"/>
            <a:ext cx="11076039" cy="619035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0" y="0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6000" dirty="0">
                <a:solidFill>
                  <a:srgbClr val="FF0000"/>
                </a:solidFill>
              </a:rPr>
              <a:t>HKU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29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/>
          <a:srcRect l="7342" t="22480" r="7871"/>
          <a:stretch/>
        </p:blipFill>
        <p:spPr>
          <a:xfrm>
            <a:off x="560439" y="1187245"/>
            <a:ext cx="11031794" cy="567075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83FF5FF-BBF3-4ECB-ADFA-442B8E5568D1}"/>
              </a:ext>
            </a:extLst>
          </p:cNvPr>
          <p:cNvSpPr txBox="1"/>
          <p:nvPr/>
        </p:nvSpPr>
        <p:spPr>
          <a:xfrm>
            <a:off x="0" y="0"/>
            <a:ext cx="462659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6000" dirty="0">
                <a:solidFill>
                  <a:srgbClr val="FF0000"/>
                </a:solidFill>
              </a:rPr>
              <a:t>OU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2333"/>
            <a:ext cx="11944313" cy="47357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295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D171-6536-4870-972D-7E5CFDFB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23" y="365125"/>
            <a:ext cx="11651225" cy="1325563"/>
          </a:xfrm>
        </p:spPr>
        <p:txBody>
          <a:bodyPr/>
          <a:lstStyle/>
          <a:p>
            <a:r>
              <a:rPr lang="en-GB" b="1" dirty="0"/>
              <a:t>Check the details about interview arrangement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BA746-6BF1-4F77-9725-9575063E94B6}"/>
              </a:ext>
            </a:extLst>
          </p:cNvPr>
          <p:cNvSpPr txBox="1"/>
          <p:nvPr/>
        </p:nvSpPr>
        <p:spPr>
          <a:xfrm>
            <a:off x="988142" y="2212258"/>
            <a:ext cx="992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JUPAS web </a:t>
            </a:r>
            <a:r>
              <a:rPr lang="en-GB" sz="2800" dirty="0">
                <a:sym typeface="Wingdings" panose="05000000000000000000" pitchFamily="2" charset="2"/>
              </a:rPr>
              <a:t> choose institution  click interview arrangement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53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95534" y="0"/>
            <a:ext cx="1058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>
                <a:solidFill>
                  <a:srgbClr val="FF0000"/>
                </a:solidFill>
              </a:rPr>
              <a:t>Poly U Interview Arrangement</a:t>
            </a:r>
            <a:endParaRPr lang="zh-HK" alt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F8545-FB8A-477E-8AEC-E611CD66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19" t="12544" r="3347" b="6860"/>
          <a:stretch/>
        </p:blipFill>
        <p:spPr>
          <a:xfrm>
            <a:off x="0" y="867904"/>
            <a:ext cx="11966454" cy="57541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0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929" t="22271" r="13506" b="35846"/>
          <a:stretch/>
        </p:blipFill>
        <p:spPr>
          <a:xfrm>
            <a:off x="308757" y="154379"/>
            <a:ext cx="11804728" cy="5450774"/>
          </a:xfrm>
          <a:prstGeom prst="rect">
            <a:avLst/>
          </a:prstGeom>
        </p:spPr>
      </p:pic>
      <p:sp>
        <p:nvSpPr>
          <p:cNvPr id="3" name="Oval 3"/>
          <p:cNvSpPr/>
          <p:nvPr/>
        </p:nvSpPr>
        <p:spPr>
          <a:xfrm>
            <a:off x="8715527" y="11875"/>
            <a:ext cx="928048" cy="18151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1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C00000"/>
                </a:solidFill>
              </a:rPr>
              <a:t>Self-financing Programmes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78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Open University of Hong Kong (OUHK)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80" y="2358312"/>
            <a:ext cx="3035364" cy="12255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17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88660"/>
              </p:ext>
            </p:extLst>
          </p:nvPr>
        </p:nvGraphicFramePr>
        <p:xfrm>
          <a:off x="340423" y="412955"/>
          <a:ext cx="11620519" cy="59578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53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577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Submit draft of Choice of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Study Programmes to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Careers teachers</a:t>
                      </a:r>
                      <a:endParaRPr lang="en-GB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 </a:t>
                      </a:r>
                      <a:endParaRPr lang="en-GB" sz="3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 </a:t>
                      </a:r>
                      <a:endParaRPr lang="en-GB" sz="3600" b="0" kern="1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On or before </a:t>
                      </a:r>
                      <a:r>
                        <a:rPr lang="en-US" sz="3600" b="0" kern="100" dirty="0" smtClean="0">
                          <a:effectLst/>
                        </a:rPr>
                        <a:t>1/11</a:t>
                      </a:r>
                      <a:endParaRPr lang="en-GB" sz="3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0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Confirm and submit the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following to JUPAS online system: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GB" sz="3600" b="0" kern="100" dirty="0">
                          <a:effectLst/>
                        </a:rPr>
                        <a:t> 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  <a:tabLst>
                          <a:tab pos="609600" algn="l"/>
                        </a:tabLst>
                      </a:pPr>
                      <a:r>
                        <a:rPr lang="en-US" sz="3600" b="0" kern="100" dirty="0">
                          <a:effectLst/>
                        </a:rPr>
                        <a:t> Personal data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  <a:tabLst>
                          <a:tab pos="609600" algn="l"/>
                        </a:tabLst>
                      </a:pPr>
                      <a:endParaRPr lang="en-GB" sz="3600" b="0" kern="100" dirty="0">
                        <a:effectLst/>
                      </a:endParaRPr>
                    </a:p>
                    <a:p>
                      <a:pPr marL="0" lvl="1" indent="-28575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  <a:tabLst>
                          <a:tab pos="609600" algn="l"/>
                        </a:tabLst>
                      </a:pPr>
                      <a:r>
                        <a:rPr lang="en-US" sz="3600" b="0" kern="100" dirty="0">
                          <a:effectLst/>
                        </a:rPr>
                        <a:t> 20 Choices of Study</a:t>
                      </a:r>
                    </a:p>
                    <a:p>
                      <a:pPr marL="0" lvl="1" indent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609600" algn="l"/>
                        </a:tabLst>
                      </a:pPr>
                      <a:r>
                        <a:rPr lang="en-US" sz="3600" b="0" kern="100" dirty="0">
                          <a:effectLst/>
                        </a:rPr>
                        <a:t>    </a:t>
                      </a:r>
                    </a:p>
                    <a:p>
                      <a:pPr marL="0" lvl="1" indent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609600" algn="l"/>
                        </a:tabLst>
                      </a:pPr>
                      <a:r>
                        <a:rPr lang="en-US" sz="3600" b="0" kern="100" dirty="0">
                          <a:effectLst/>
                        </a:rPr>
                        <a:t>    Programmes</a:t>
                      </a:r>
                      <a:endParaRPr lang="en-GB" sz="3600" b="0" kern="1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 </a:t>
                      </a:r>
                      <a:endParaRPr lang="en-GB" sz="3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 </a:t>
                      </a:r>
                      <a:endParaRPr lang="en-GB" sz="3600" b="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 </a:t>
                      </a:r>
                      <a:endParaRPr lang="en-GB" sz="3600" b="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On or before </a:t>
                      </a:r>
                      <a:r>
                        <a:rPr lang="en-US" sz="3600" b="0" kern="100" dirty="0" smtClean="0">
                          <a:effectLst/>
                        </a:rPr>
                        <a:t>26/11</a:t>
                      </a:r>
                      <a:endParaRPr lang="en-GB" sz="3600" b="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2. Application </a:t>
            </a:r>
            <a:r>
              <a:rPr lang="en-US" b="1" dirty="0">
                <a:solidFill>
                  <a:srgbClr val="C00000"/>
                </a:solidFill>
              </a:rPr>
              <a:t>procedures: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OEA</a:t>
            </a:r>
            <a:r>
              <a:rPr lang="en-US" sz="4000" dirty="0"/>
              <a:t> </a:t>
            </a:r>
            <a:r>
              <a:rPr lang="en-US" sz="3600" dirty="0"/>
              <a:t>(</a:t>
            </a:r>
            <a:r>
              <a:rPr lang="en-GB" sz="3600" dirty="0"/>
              <a:t>Other Experiences and Achievements )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Additional Information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600" dirty="0"/>
              <a:t>Awards / </a:t>
            </a:r>
            <a:r>
              <a:rPr lang="en-US" altLang="zh-TW" sz="3600" dirty="0"/>
              <a:t>Activities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GB" sz="3600" dirty="0"/>
              <a:t>Such information will serve as </a:t>
            </a:r>
            <a:r>
              <a:rPr lang="en-GB" sz="3600" dirty="0">
                <a:solidFill>
                  <a:srgbClr val="FF0000"/>
                </a:solidFill>
              </a:rPr>
              <a:t>important additional reference for admission selection </a:t>
            </a:r>
            <a:r>
              <a:rPr lang="en-GB" sz="3600" dirty="0"/>
              <a:t>and can also be used as a framework for discussions during selection interviews</a:t>
            </a:r>
            <a:endParaRPr lang="en-US" altLang="zh-TW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041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OEA - 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aims at allowing the applicants to describe an interest or activity that has been particularly meaningful to them or has affected their personal growth and life goals</a:t>
            </a:r>
          </a:p>
          <a:p>
            <a:endParaRPr lang="en-US" dirty="0"/>
          </a:p>
          <a:p>
            <a:r>
              <a:rPr lang="en-US" sz="4000" dirty="0"/>
              <a:t>Word limit </a:t>
            </a:r>
            <a:r>
              <a:rPr lang="en-US" altLang="zh-TW" sz="4000" dirty="0"/>
              <a:t>: 300 - 500 words in English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26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301" y="33783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OEA – Awards / Activities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1" y="1922512"/>
            <a:ext cx="10515600" cy="630972"/>
          </a:xfrm>
        </p:spPr>
        <p:txBody>
          <a:bodyPr>
            <a:noAutofit/>
          </a:bodyPr>
          <a:lstStyle/>
          <a:p>
            <a:r>
              <a:rPr lang="en-GB" sz="4000" dirty="0"/>
              <a:t>The maximum number of </a:t>
            </a:r>
          </a:p>
          <a:p>
            <a:pPr marL="0" indent="0">
              <a:buNone/>
            </a:pPr>
            <a:r>
              <a:rPr lang="en-GB" sz="4000" dirty="0"/>
              <a:t>  OEA items allowed is </a:t>
            </a:r>
            <a:r>
              <a:rPr lang="en-GB" sz="4000" b="1" dirty="0">
                <a:solidFill>
                  <a:srgbClr val="FF0000"/>
                </a:solidFill>
              </a:rPr>
              <a:t>10</a:t>
            </a:r>
          </a:p>
          <a:p>
            <a:r>
              <a:rPr lang="en-GB" sz="3200" dirty="0"/>
              <a:t>JUPAS will randomly select and</a:t>
            </a:r>
          </a:p>
          <a:p>
            <a:pPr marL="0" indent="0">
              <a:buNone/>
            </a:pPr>
            <a:r>
              <a:rPr lang="en-GB" sz="3200" dirty="0"/>
              <a:t>  </a:t>
            </a:r>
            <a:r>
              <a:rPr lang="en-GB" sz="3200" dirty="0">
                <a:solidFill>
                  <a:srgbClr val="FF0000"/>
                </a:solidFill>
              </a:rPr>
              <a:t>request for supporting documents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</a:p>
          <a:p>
            <a:r>
              <a:rPr lang="en-GB" sz="3200" dirty="0"/>
              <a:t>Selected OEA awards / activities,</a:t>
            </a:r>
          </a:p>
          <a:p>
            <a:pPr marL="0" indent="0">
              <a:buNone/>
            </a:pPr>
            <a:r>
              <a:rPr lang="en-GB" sz="3200" dirty="0"/>
              <a:t>  of which the supporting documents</a:t>
            </a:r>
          </a:p>
          <a:p>
            <a:pPr marL="0" indent="0">
              <a:buNone/>
            </a:pPr>
            <a:r>
              <a:rPr lang="en-GB" sz="3200" dirty="0"/>
              <a:t>  are required, will be highlighted in</a:t>
            </a:r>
          </a:p>
          <a:p>
            <a:pPr marL="0" indent="0">
              <a:buNone/>
            </a:pPr>
            <a:r>
              <a:rPr lang="en-GB" sz="3200" dirty="0"/>
              <a:t>  pink.</a:t>
            </a:r>
          </a:p>
          <a:p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6676" t="5123" r="4299" b="43131"/>
          <a:stretch/>
        </p:blipFill>
        <p:spPr>
          <a:xfrm>
            <a:off x="6913549" y="1226243"/>
            <a:ext cx="5278451" cy="4462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3549" y="1000611"/>
            <a:ext cx="5278451" cy="511518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625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11490"/>
              </p:ext>
            </p:extLst>
          </p:nvPr>
        </p:nvGraphicFramePr>
        <p:xfrm>
          <a:off x="643756" y="0"/>
          <a:ext cx="10561055" cy="690835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8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927">
                <a:tc>
                  <a:txBody>
                    <a:bodyPr/>
                    <a:lstStyle/>
                    <a:p>
                      <a:pPr marL="309880" indent="-3098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</a:endParaRPr>
                    </a:p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Submit draft of Additional</a:t>
                      </a:r>
                    </a:p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Information to Form teacher</a:t>
                      </a:r>
                      <a:r>
                        <a:rPr lang="en-US" sz="3200" kern="100" baseline="0" dirty="0">
                          <a:effectLst/>
                        </a:rPr>
                        <a:t> </a:t>
                      </a:r>
                    </a:p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and English subject teacher</a:t>
                      </a:r>
                      <a:endParaRPr lang="en-GB" sz="3200" kern="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</a:endParaRPr>
                    </a:p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On or before </a:t>
                      </a:r>
                      <a:r>
                        <a:rPr lang="en-US" sz="3200" kern="100" dirty="0" smtClean="0">
                          <a:effectLst/>
                        </a:rPr>
                        <a:t>12/11 </a:t>
                      </a:r>
                      <a:r>
                        <a:rPr lang="en-US" sz="3200" kern="100" dirty="0">
                          <a:effectLst/>
                        </a:rPr>
                        <a:t>(to FT)</a:t>
                      </a:r>
                      <a:endParaRPr lang="en-GB" sz="3200" kern="100" dirty="0">
                        <a:effectLst/>
                      </a:endParaRPr>
                    </a:p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On or before </a:t>
                      </a:r>
                      <a:r>
                        <a:rPr lang="en-US" sz="3200" kern="100" dirty="0" smtClean="0">
                          <a:effectLst/>
                        </a:rPr>
                        <a:t>10/12 </a:t>
                      </a:r>
                      <a:r>
                        <a:rPr lang="en-US" sz="3200" kern="100" dirty="0">
                          <a:effectLst/>
                        </a:rPr>
                        <a:t>(to Eng. subject teacher)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41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Submit draft of Awards / Activities Information to Form teacher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GB" sz="3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On or before </a:t>
                      </a:r>
                      <a:r>
                        <a:rPr lang="en-US" sz="3200" kern="100" dirty="0" smtClean="0">
                          <a:effectLst/>
                        </a:rPr>
                        <a:t>17/12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6916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sz="3200" kern="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Confirm and submit OEA Information to JUPAS</a:t>
                      </a:r>
                      <a:endParaRPr lang="en-GB" sz="3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sz="3200" kern="100" dirty="0">
                          <a:effectLst/>
                        </a:rPr>
                        <a:t>Awards/ Activities</a:t>
                      </a:r>
                      <a:endParaRPr lang="en-GB" sz="3200" kern="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en-US" sz="3200" kern="100" dirty="0">
                          <a:effectLst/>
                        </a:rPr>
                        <a:t>Additional </a:t>
                      </a:r>
                      <a:r>
                        <a:rPr lang="en-US" sz="3200" kern="100" dirty="0" smtClean="0">
                          <a:effectLst/>
                        </a:rPr>
                        <a:t>Information</a:t>
                      </a: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GB" sz="3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 </a:t>
                      </a:r>
                      <a:endParaRPr lang="en-GB" sz="3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On or before </a:t>
                      </a:r>
                      <a:r>
                        <a:rPr lang="en-US" sz="3200" kern="100" dirty="0" smtClean="0">
                          <a:effectLst/>
                        </a:rPr>
                        <a:t>4/1</a:t>
                      </a:r>
                      <a:endParaRPr lang="en-GB" sz="32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00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3. Application </a:t>
            </a:r>
            <a:r>
              <a:rPr lang="en-US" b="1" dirty="0">
                <a:solidFill>
                  <a:srgbClr val="C00000"/>
                </a:solidFill>
              </a:rPr>
              <a:t>procedures: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GB" sz="4000" dirty="0"/>
              <a:t>Verification of </a:t>
            </a:r>
            <a:r>
              <a:rPr lang="en-US" sz="4000" dirty="0">
                <a:solidFill>
                  <a:srgbClr val="7030A0"/>
                </a:solidFill>
              </a:rPr>
              <a:t>Academic /</a:t>
            </a:r>
            <a:r>
              <a:rPr lang="en-GB" sz="4000" dirty="0">
                <a:solidFill>
                  <a:srgbClr val="7030A0"/>
                </a:solidFill>
              </a:rPr>
              <a:t>Music Qualifications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0000"/>
                </a:solidFill>
              </a:rPr>
              <a:t>Details MUST be </a:t>
            </a:r>
            <a:r>
              <a:rPr lang="en-GB" sz="3600" dirty="0">
                <a:solidFill>
                  <a:srgbClr val="FF0000"/>
                </a:solidFill>
              </a:rPr>
              <a:t>entered by applicants in their   </a:t>
            </a:r>
          </a:p>
          <a:p>
            <a:pPr marL="457200" lvl="1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    JUPAS </a:t>
            </a:r>
            <a:r>
              <a:rPr lang="en-GB" sz="3600" dirty="0" smtClean="0">
                <a:solidFill>
                  <a:srgbClr val="FF0000"/>
                </a:solidFill>
              </a:rPr>
              <a:t>account before verification</a:t>
            </a:r>
            <a:endParaRPr lang="en-GB" sz="36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600" dirty="0" smtClean="0"/>
              <a:t>put </a:t>
            </a:r>
            <a:r>
              <a:rPr lang="en-GB" sz="3600" dirty="0"/>
              <a:t>the original copies of </a:t>
            </a:r>
            <a:r>
              <a:rPr lang="en-GB" sz="3600" dirty="0" smtClean="0"/>
              <a:t>the </a:t>
            </a:r>
            <a:r>
              <a:rPr lang="en-GB" sz="3600" dirty="0"/>
              <a:t>certificates </a:t>
            </a:r>
            <a:r>
              <a:rPr lang="en-GB" sz="3600" dirty="0" smtClean="0"/>
              <a:t>inside a clear folder with your name, class and class number written on the cover of the folder </a:t>
            </a:r>
            <a:endParaRPr lang="en-GB" sz="3600" dirty="0"/>
          </a:p>
          <a:p>
            <a:pPr marL="457200" lvl="1" indent="0">
              <a:buNone/>
            </a:pPr>
            <a:r>
              <a:rPr lang="en-GB" sz="3600" dirty="0"/>
              <a:t> 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446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2744" r="1276"/>
          <a:stretch/>
        </p:blipFill>
        <p:spPr>
          <a:xfrm>
            <a:off x="0" y="145339"/>
            <a:ext cx="12080886" cy="64810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492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1926" r="2267"/>
          <a:stretch/>
        </p:blipFill>
        <p:spPr>
          <a:xfrm>
            <a:off x="213754" y="270193"/>
            <a:ext cx="11720947" cy="6343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62109" y="1009403"/>
            <a:ext cx="3135086" cy="866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213754" y="5484421"/>
            <a:ext cx="11552714" cy="866898"/>
            <a:chOff x="213754" y="5484421"/>
            <a:chExt cx="11552714" cy="866898"/>
          </a:xfrm>
        </p:grpSpPr>
        <p:sp>
          <p:nvSpPr>
            <p:cNvPr id="4" name="Rectangle 3"/>
            <p:cNvSpPr/>
            <p:nvPr/>
          </p:nvSpPr>
          <p:spPr>
            <a:xfrm>
              <a:off x="8631382" y="5484421"/>
              <a:ext cx="3135086" cy="8668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754" y="5484421"/>
              <a:ext cx="3135086" cy="86689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99828"/>
              </p:ext>
            </p:extLst>
          </p:nvPr>
        </p:nvGraphicFramePr>
        <p:xfrm>
          <a:off x="833761" y="1341911"/>
          <a:ext cx="10561055" cy="240692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28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2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6927">
                <a:tc>
                  <a:txBody>
                    <a:bodyPr/>
                    <a:lstStyle/>
                    <a:p>
                      <a:pPr marL="309880" indent="-3098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-30988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the original certificates  to school for verification (if any)</a:t>
                      </a:r>
                      <a:endParaRPr lang="en-GB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9880" indent="-3098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09880" indent="-3098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or before </a:t>
                      </a:r>
                      <a:r>
                        <a:rPr lang="en-US" sz="32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21/1 </a:t>
                      </a:r>
                      <a:endParaRPr lang="en-GB" sz="32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1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3. Application </a:t>
            </a:r>
            <a:r>
              <a:rPr lang="en-US" b="1" dirty="0">
                <a:solidFill>
                  <a:srgbClr val="C00000"/>
                </a:solidFill>
              </a:rPr>
              <a:t>procedures: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SLP</a:t>
            </a:r>
            <a:r>
              <a:rPr lang="en-US" sz="4000" dirty="0"/>
              <a:t> (</a:t>
            </a:r>
            <a:r>
              <a:rPr lang="en-GB" sz="4000" dirty="0"/>
              <a:t>Student Learning Profile)</a:t>
            </a:r>
          </a:p>
          <a:p>
            <a:r>
              <a:rPr lang="en-GB" sz="4000" dirty="0"/>
              <a:t>Applicants can upload their SLP (in PDF format with a maximum file size of 3MB) to their JUPAS accounts</a:t>
            </a:r>
          </a:p>
          <a:p>
            <a:r>
              <a:rPr lang="en-US" sz="4000" dirty="0"/>
              <a:t>Complete and submit </a:t>
            </a:r>
            <a:r>
              <a:rPr lang="en-US" sz="4000" b="1" dirty="0"/>
              <a:t>On or before </a:t>
            </a:r>
            <a:r>
              <a:rPr lang="en-US" sz="4000" b="1" dirty="0" smtClean="0"/>
              <a:t>26/4</a:t>
            </a:r>
            <a:endParaRPr lang="en-GB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7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Study Subsidy Scheme for Designated Professions / Sectors (SSSDP) </a:t>
            </a:r>
            <a:r>
              <a:rPr lang="en-US" b="1" u="sng" dirty="0" err="1">
                <a:solidFill>
                  <a:srgbClr val="C00000"/>
                </a:solidFill>
              </a:rPr>
              <a:t>Programmes</a:t>
            </a:r>
            <a:r>
              <a:rPr lang="en-US" b="1" u="sng" dirty="0">
                <a:solidFill>
                  <a:srgbClr val="C00000"/>
                </a:solidFill>
              </a:rPr>
              <a:t/>
            </a:r>
            <a:br>
              <a:rPr lang="en-US" b="1" u="sng" dirty="0">
                <a:solidFill>
                  <a:srgbClr val="C00000"/>
                </a:solidFill>
              </a:rPr>
            </a:br>
            <a:r>
              <a:rPr lang="zh-TW" altLang="en-US" dirty="0"/>
              <a:t>指定專業／界別課程資助計劃</a:t>
            </a:r>
            <a:r>
              <a:rPr lang="en-US" b="1" u="sng" dirty="0">
                <a:solidFill>
                  <a:srgbClr val="C00000"/>
                </a:solidFill>
              </a:rPr>
              <a:t/>
            </a:r>
            <a:br>
              <a:rPr lang="en-US" b="1" u="sng" dirty="0">
                <a:solidFill>
                  <a:srgbClr val="C00000"/>
                </a:solidFill>
              </a:rPr>
            </a:b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73" y="1813297"/>
            <a:ext cx="11137491" cy="475547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Offer </a:t>
            </a:r>
            <a:r>
              <a:rPr lang="en-US" sz="4000" b="1" dirty="0">
                <a:solidFill>
                  <a:srgbClr val="FF0000"/>
                </a:solidFill>
              </a:rPr>
              <a:t>full-time bachelor's degree programmes 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/>
              <a:t>Institutions include</a:t>
            </a:r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Caritas Institute of Higher Education (CIHE</a:t>
            </a:r>
            <a:r>
              <a:rPr lang="en-US" sz="3600" dirty="0" smtClean="0"/>
              <a:t>) </a:t>
            </a:r>
            <a:r>
              <a:rPr lang="zh-TW" altLang="en-US" sz="3600" dirty="0" smtClean="0"/>
              <a:t>明愛</a:t>
            </a:r>
            <a:endParaRPr lang="en-GB" sz="3600" dirty="0"/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Chu Hai College of Higher Education (CHC</a:t>
            </a:r>
            <a:r>
              <a:rPr lang="en-US" sz="3600" dirty="0" smtClean="0"/>
              <a:t>)</a:t>
            </a:r>
            <a:r>
              <a:rPr lang="zh-TW" altLang="en-US" sz="3600" dirty="0" smtClean="0"/>
              <a:t> 珠海</a:t>
            </a:r>
            <a:endParaRPr lang="en-GB" sz="3600" dirty="0"/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Hang Seng Management College (HSMC</a:t>
            </a:r>
            <a:r>
              <a:rPr lang="en-US" sz="3600" dirty="0" smtClean="0"/>
              <a:t>)</a:t>
            </a:r>
            <a:r>
              <a:rPr lang="zh-TW" altLang="en-US" sz="3600" dirty="0" smtClean="0"/>
              <a:t> 恒管</a:t>
            </a:r>
            <a:endParaRPr lang="en-GB" sz="3600" dirty="0"/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The Open University of Hong Kong (OUHK</a:t>
            </a:r>
            <a:r>
              <a:rPr lang="en-US" sz="3600" dirty="0" smtClean="0"/>
              <a:t>)</a:t>
            </a:r>
            <a:r>
              <a:rPr lang="zh-TW" altLang="en-US" sz="3600" dirty="0" smtClean="0"/>
              <a:t> 公</a:t>
            </a:r>
            <a:r>
              <a:rPr lang="zh-TW" altLang="en-US" sz="3600" dirty="0"/>
              <a:t>大</a:t>
            </a:r>
            <a:endParaRPr lang="en-GB" sz="3600" dirty="0"/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Tung Wah College (TWC</a:t>
            </a:r>
            <a:r>
              <a:rPr lang="en-US" sz="3600" dirty="0" smtClean="0"/>
              <a:t>)</a:t>
            </a:r>
            <a:r>
              <a:rPr lang="zh-TW" altLang="en-US" sz="3600" dirty="0" smtClean="0"/>
              <a:t> 東華</a:t>
            </a:r>
            <a:endParaRPr lang="en-GB" sz="3600" dirty="0"/>
          </a:p>
          <a:p>
            <a:pPr lvl="1" fontAlgn="b">
              <a:buFont typeface="Wingdings" panose="05000000000000000000" pitchFamily="2" charset="2"/>
              <a:buChar char="Ø"/>
            </a:pPr>
            <a:r>
              <a:rPr lang="en-US" sz="3600" dirty="0"/>
              <a:t>Technological and Higher Education Institute of Hong Kong, Vocational Training Council (VTC - </a:t>
            </a:r>
            <a:r>
              <a:rPr lang="en-US" sz="3600" dirty="0" err="1"/>
              <a:t>THEi</a:t>
            </a:r>
            <a:r>
              <a:rPr lang="en-US" sz="3600" dirty="0" smtClean="0"/>
              <a:t>)</a:t>
            </a:r>
            <a:r>
              <a:rPr lang="zh-TW" altLang="en-US" sz="3600" dirty="0" smtClean="0"/>
              <a:t> 職訓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092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5939" y="8803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HK" sz="5400" b="1" u="sng" dirty="0">
                <a:solidFill>
                  <a:srgbClr val="C00000"/>
                </a:solidFill>
              </a:rPr>
              <a:t>Non-JUPAS Courses</a:t>
            </a:r>
            <a:endParaRPr lang="zh-HK" altLang="en-US" sz="5400" b="1" u="sng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6245" y="1413596"/>
            <a:ext cx="10796155" cy="2548803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sz="5200" dirty="0"/>
              <a:t>Self-financing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5200" dirty="0"/>
              <a:t>Degree programmes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5200" dirty="0"/>
              <a:t>Associate degree programmes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HK" sz="5200" dirty="0"/>
              <a:t>Higher diploma </a:t>
            </a:r>
            <a:r>
              <a:rPr lang="en-US" altLang="zh-HK" sz="5200" dirty="0" err="1"/>
              <a:t>programmes</a:t>
            </a:r>
            <a:endParaRPr lang="en-US" altLang="zh-HK" sz="5200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HK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HK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zh-HK" dirty="0"/>
          </a:p>
        </p:txBody>
      </p:sp>
      <p:sp>
        <p:nvSpPr>
          <p:cNvPr id="4" name="文字方塊 3"/>
          <p:cNvSpPr txBox="1"/>
          <p:nvPr/>
        </p:nvSpPr>
        <p:spPr>
          <a:xfrm>
            <a:off x="786245" y="4984948"/>
            <a:ext cx="102710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HK" sz="4800" dirty="0"/>
              <a:t>Apply through E-App in Dec</a:t>
            </a:r>
          </a:p>
          <a:p>
            <a:r>
              <a:rPr lang="en-US" altLang="zh-HK" sz="3300" dirty="0"/>
              <a:t>    </a:t>
            </a:r>
          </a:p>
          <a:p>
            <a:endParaRPr lang="zh-HK" altLang="en-US" sz="3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5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71167A-B2B2-4930-89FB-199A7D5BD0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818" y="318472"/>
            <a:ext cx="11703812" cy="36783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04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F477D-82B2-4B5A-A73E-71DF0DEE2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95" t="23428" r="13629" b="25364"/>
          <a:stretch/>
        </p:blipFill>
        <p:spPr>
          <a:xfrm>
            <a:off x="132735" y="206478"/>
            <a:ext cx="11946194" cy="477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683" y="3016332"/>
            <a:ext cx="2256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>
                <a:solidFill>
                  <a:srgbClr val="FF0000"/>
                </a:solidFill>
              </a:rPr>
              <a:t>$ 41 700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5693" y="3601107"/>
            <a:ext cx="2256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3200" b="1" dirty="0" smtClean="0">
                <a:solidFill>
                  <a:srgbClr val="FF0000"/>
                </a:solidFill>
              </a:rPr>
              <a:t>$ 72 800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98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B8860-E858-4887-8373-FC6A4573C9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27" t="28807" r="13508" b="28376"/>
          <a:stretch/>
        </p:blipFill>
        <p:spPr>
          <a:xfrm>
            <a:off x="0" y="471948"/>
            <a:ext cx="12175798" cy="40115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74" t="19725" r="2631" b="5761"/>
          <a:stretch/>
        </p:blipFill>
        <p:spPr>
          <a:xfrm>
            <a:off x="878773" y="95002"/>
            <a:ext cx="10648315" cy="6667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CEFF-CAC5-4E22-A892-49CFF94C043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7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1013</Words>
  <Application>Microsoft Office PowerPoint</Application>
  <PresentationFormat>Widescreen</PresentationFormat>
  <Paragraphs>254</Paragraphs>
  <Slides>50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新細明體</vt:lpstr>
      <vt:lpstr>新細明體</vt:lpstr>
      <vt:lpstr>Arial</vt:lpstr>
      <vt:lpstr>Calibri</vt:lpstr>
      <vt:lpstr>Calibri Light</vt:lpstr>
      <vt:lpstr>Times New Roman</vt:lpstr>
      <vt:lpstr>Wingdings</vt:lpstr>
      <vt:lpstr>Office Theme</vt:lpstr>
      <vt:lpstr>JUPAS Application</vt:lpstr>
      <vt:lpstr>Information Day 2018 </vt:lpstr>
      <vt:lpstr>University Grants Committee (UGC)-funded Programmes </vt:lpstr>
      <vt:lpstr>Self-financing Programmes </vt:lpstr>
      <vt:lpstr>Study Subsidy Scheme for Designated Professions / Sectors (SSSDP) Programmes 指定專業／界別課程資助計劃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through JUPAS</vt:lpstr>
      <vt:lpstr>Create JUPAS Account</vt:lpstr>
      <vt:lpstr>PowerPoint Presentation</vt:lpstr>
      <vt:lpstr>Iteration Process</vt:lpstr>
      <vt:lpstr>Iteration Process  https://www.jupas.edu.hk/en/page/detail/648/ </vt:lpstr>
      <vt:lpstr>Strategy:</vt:lpstr>
      <vt:lpstr>1. Application procedures: </vt:lpstr>
      <vt:lpstr>PowerPoint Presentation</vt:lpstr>
      <vt:lpstr>PowerPoint Presentation</vt:lpstr>
      <vt:lpstr>PowerPoint Presentation</vt:lpstr>
      <vt:lpstr>PowerPoint Presentation</vt:lpstr>
      <vt:lpstr>JUPAS Website: www.jupas.edu.hk </vt:lpstr>
      <vt:lpstr>PowerPoint Presentation</vt:lpstr>
      <vt:lpstr>Check past entrance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the details about interview arrangement</vt:lpstr>
      <vt:lpstr>PowerPoint Presentation</vt:lpstr>
      <vt:lpstr>PowerPoint Presentation</vt:lpstr>
      <vt:lpstr>PowerPoint Presentation</vt:lpstr>
      <vt:lpstr>2. Application procedures:</vt:lpstr>
      <vt:lpstr>OEA - Additional Information</vt:lpstr>
      <vt:lpstr>OEA – Awards / Activities</vt:lpstr>
      <vt:lpstr>PowerPoint Presentation</vt:lpstr>
      <vt:lpstr>3. Application procedures:</vt:lpstr>
      <vt:lpstr>PowerPoint Presentation</vt:lpstr>
      <vt:lpstr>PowerPoint Presentation</vt:lpstr>
      <vt:lpstr>PowerPoint Presentation</vt:lpstr>
      <vt:lpstr>3. Application procedures:</vt:lpstr>
      <vt:lpstr>Non-JUPAS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JUPAS Talk</dc:title>
  <dc:creator>Henry Woo</dc:creator>
  <cp:lastModifiedBy>MS S. WONG</cp:lastModifiedBy>
  <cp:revision>105</cp:revision>
  <cp:lastPrinted>2018-09-28T04:13:28Z</cp:lastPrinted>
  <dcterms:created xsi:type="dcterms:W3CDTF">2015-09-20T11:39:58Z</dcterms:created>
  <dcterms:modified xsi:type="dcterms:W3CDTF">2018-11-01T03:03:37Z</dcterms:modified>
</cp:coreProperties>
</file>